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3"/>
  </p:notesMasterIdLst>
  <p:sldIdLst>
    <p:sldId id="256" r:id="rId2"/>
    <p:sldId id="257" r:id="rId3"/>
    <p:sldId id="294" r:id="rId4"/>
    <p:sldId id="301" r:id="rId5"/>
    <p:sldId id="270" r:id="rId6"/>
    <p:sldId id="273" r:id="rId7"/>
    <p:sldId id="274" r:id="rId8"/>
    <p:sldId id="293" r:id="rId9"/>
    <p:sldId id="295" r:id="rId10"/>
    <p:sldId id="297" r:id="rId11"/>
    <p:sldId id="298" r:id="rId12"/>
    <p:sldId id="299" r:id="rId13"/>
    <p:sldId id="288" r:id="rId14"/>
    <p:sldId id="303" r:id="rId15"/>
    <p:sldId id="304" r:id="rId16"/>
    <p:sldId id="300" r:id="rId17"/>
    <p:sldId id="305" r:id="rId18"/>
    <p:sldId id="306" r:id="rId19"/>
    <p:sldId id="307" r:id="rId20"/>
    <p:sldId id="261" r:id="rId21"/>
    <p:sldId id="262" r:id="rId22"/>
    <p:sldId id="263" r:id="rId23"/>
    <p:sldId id="264" r:id="rId24"/>
    <p:sldId id="265" r:id="rId25"/>
    <p:sldId id="266" r:id="rId26"/>
    <p:sldId id="277" r:id="rId27"/>
    <p:sldId id="281" r:id="rId28"/>
    <p:sldId id="278" r:id="rId29"/>
    <p:sldId id="324" r:id="rId30"/>
    <p:sldId id="308" r:id="rId31"/>
    <p:sldId id="318" r:id="rId32"/>
    <p:sldId id="319" r:id="rId33"/>
    <p:sldId id="320" r:id="rId34"/>
    <p:sldId id="321" r:id="rId35"/>
    <p:sldId id="322" r:id="rId36"/>
    <p:sldId id="314" r:id="rId37"/>
    <p:sldId id="340" r:id="rId38"/>
    <p:sldId id="315" r:id="rId39"/>
    <p:sldId id="341" r:id="rId40"/>
    <p:sldId id="313" r:id="rId41"/>
    <p:sldId id="309" r:id="rId42"/>
    <p:sldId id="310" r:id="rId43"/>
    <p:sldId id="328" r:id="rId44"/>
    <p:sldId id="327" r:id="rId45"/>
    <p:sldId id="329" r:id="rId46"/>
    <p:sldId id="325" r:id="rId47"/>
    <p:sldId id="330" r:id="rId48"/>
    <p:sldId id="331" r:id="rId49"/>
    <p:sldId id="332" r:id="rId50"/>
    <p:sldId id="287" r:id="rId51"/>
    <p:sldId id="289" r:id="rId52"/>
    <p:sldId id="279" r:id="rId53"/>
    <p:sldId id="333" r:id="rId54"/>
    <p:sldId id="334" r:id="rId55"/>
    <p:sldId id="316" r:id="rId56"/>
    <p:sldId id="317" r:id="rId57"/>
    <p:sldId id="336" r:id="rId58"/>
    <p:sldId id="339" r:id="rId59"/>
    <p:sldId id="335" r:id="rId60"/>
    <p:sldId id="338" r:id="rId61"/>
    <p:sldId id="291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14ECB9"/>
    <a:srgbClr val="CC0099"/>
    <a:srgbClr val="D60093"/>
    <a:srgbClr val="0000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 autoAdjust="0"/>
    <p:restoredTop sz="94624" autoAdjust="0"/>
  </p:normalViewPr>
  <p:slideViewPr>
    <p:cSldViewPr>
      <p:cViewPr varScale="1">
        <p:scale>
          <a:sx n="77" d="100"/>
          <a:sy n="77" d="100"/>
        </p:scale>
        <p:origin x="-10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B9545-C47E-4945-8BA4-B9C8CF4E3108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59E6D-DCD3-4537-846D-BC74AE8C4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01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110B6B-EA89-424B-99F7-7805140D3C62}" type="slidenum">
              <a:rPr lang="en-US"/>
              <a:pPr/>
              <a:t>5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</p:spPr>
        <p:txBody>
          <a:bodyPr/>
          <a:lstStyle/>
          <a:p>
            <a:r>
              <a:rPr lang="en-US"/>
              <a:t>Notes:</a:t>
            </a:r>
          </a:p>
          <a:p>
            <a:pPr>
              <a:buFontTx/>
              <a:buChar char="•"/>
            </a:pPr>
            <a:r>
              <a:rPr lang="en-US"/>
              <a:t>Deep veins are highlighted in grey and superficial veins are in blue and pink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59E6D-DCD3-4537-846D-BC74AE8C4D9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6248400" cy="3276600"/>
          </a:xfrm>
        </p:spPr>
        <p:txBody>
          <a:bodyPr/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191000"/>
            <a:ext cx="63246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3087" name="Picture 15" descr="C:\Documents and Settings\nshastry\Application Data\Microsoft\Media Catalog\Downloaded Clips\cl47\j0178949.jpg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7010400" y="0"/>
            <a:ext cx="21336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43500" y="228600"/>
            <a:ext cx="1638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47625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8B41446-4483-4ECD-8767-146635B780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8261368-7113-42D8-A24F-B40C1A81A8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200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81400" y="1600200"/>
            <a:ext cx="3200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B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 descr="C:\Documents and Settings\nshastry\Application Data\Microsoft\Media Catalog\Downloaded Clips\cl47\j0178949.jpg"/>
          <p:cNvPicPr>
            <a:picLocks noChangeAspect="1" noChangeArrowheads="1"/>
          </p:cNvPicPr>
          <p:nvPr/>
        </p:nvPicPr>
        <p:blipFill>
          <a:blip r:embed="rId15">
            <a:lum bright="-6000"/>
          </a:blip>
          <a:srcRect/>
          <a:stretch>
            <a:fillRect/>
          </a:stretch>
        </p:blipFill>
        <p:spPr bwMode="auto">
          <a:xfrm>
            <a:off x="7010400" y="0"/>
            <a:ext cx="21336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655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00200"/>
            <a:ext cx="6553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3600" y="64008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b="1" dirty="0" smtClean="0"/>
              <a:t>Perforators</a:t>
            </a:r>
            <a:endParaRPr lang="en-US" b="1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76400"/>
            <a:ext cx="5181600" cy="4876800"/>
          </a:xfrm>
        </p:spPr>
        <p:txBody>
          <a:bodyPr/>
          <a:lstStyle/>
          <a:p>
            <a:r>
              <a:rPr lang="en-US" sz="2400" dirty="0">
                <a:solidFill>
                  <a:srgbClr val="14ECB9"/>
                </a:solidFill>
              </a:rPr>
              <a:t>Perforating veins connect the deep system with the  superficial </a:t>
            </a:r>
            <a:r>
              <a:rPr lang="en-US" sz="2400" dirty="0" smtClean="0">
                <a:solidFill>
                  <a:srgbClr val="14ECB9"/>
                </a:solidFill>
              </a:rPr>
              <a:t>system</a:t>
            </a:r>
          </a:p>
          <a:p>
            <a:endParaRPr lang="en-US" sz="2400" dirty="0">
              <a:solidFill>
                <a:srgbClr val="14ECB9"/>
              </a:solidFill>
            </a:endParaRPr>
          </a:p>
          <a:p>
            <a:r>
              <a:rPr lang="en-US" sz="2400" dirty="0">
                <a:solidFill>
                  <a:srgbClr val="14ECB9"/>
                </a:solidFill>
              </a:rPr>
              <a:t>They pass through the deep fascia </a:t>
            </a:r>
            <a:endParaRPr lang="en-US" sz="2400" dirty="0" smtClean="0">
              <a:solidFill>
                <a:srgbClr val="14ECB9"/>
              </a:solidFill>
            </a:endParaRPr>
          </a:p>
          <a:p>
            <a:endParaRPr lang="en-US" sz="2400" dirty="0" smtClean="0">
              <a:solidFill>
                <a:srgbClr val="14ECB9"/>
              </a:solidFill>
            </a:endParaRPr>
          </a:p>
          <a:p>
            <a:r>
              <a:rPr lang="en-US" sz="2400" dirty="0" smtClean="0">
                <a:solidFill>
                  <a:srgbClr val="14ECB9"/>
                </a:solidFill>
              </a:rPr>
              <a:t>Guarded by valves-unidirectional flow from superficial to deep veins</a:t>
            </a:r>
            <a:endParaRPr lang="en-US" sz="2400" dirty="0">
              <a:solidFill>
                <a:srgbClr val="14ECB9"/>
              </a:solidFill>
            </a:endParaRPr>
          </a:p>
        </p:txBody>
      </p:sp>
      <p:pic>
        <p:nvPicPr>
          <p:cNvPr id="33796" name="Picture 4" descr="9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/>
          <a:srcRect b="13501"/>
          <a:stretch>
            <a:fillRect/>
          </a:stretch>
        </p:blipFill>
        <p:spPr>
          <a:xfrm>
            <a:off x="5334000" y="1676400"/>
            <a:ext cx="3810000" cy="5181600"/>
          </a:xfrm>
          <a:noFill/>
          <a:ln/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7848600" y="6477000"/>
            <a:ext cx="1143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/>
              <a:t>VN20-03-B 10/04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304800"/>
            <a:ext cx="6553200" cy="57912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14ECB9"/>
                </a:solidFill>
              </a:rPr>
              <a:t>Types of perforators</a:t>
            </a:r>
          </a:p>
          <a:p>
            <a:pPr>
              <a:buNone/>
            </a:pPr>
            <a:endParaRPr lang="en-US" dirty="0" smtClean="0">
              <a:solidFill>
                <a:srgbClr val="14ECB9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</a:rPr>
              <a:t>Ankle perforators-may or </a:t>
            </a:r>
            <a:r>
              <a:rPr lang="en-US" sz="2400" dirty="0" err="1" smtClean="0">
                <a:solidFill>
                  <a:srgbClr val="FFFF00"/>
                </a:solidFill>
              </a:rPr>
              <a:t>kuster</a:t>
            </a:r>
            <a:endParaRPr lang="en-US" sz="2400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</a:rPr>
              <a:t>Lower leg perforators of </a:t>
            </a:r>
            <a:r>
              <a:rPr lang="en-US" sz="2400" dirty="0" err="1" smtClean="0">
                <a:solidFill>
                  <a:srgbClr val="FFFF00"/>
                </a:solidFill>
              </a:rPr>
              <a:t>cockett</a:t>
            </a:r>
            <a:r>
              <a:rPr lang="en-US" sz="2400" dirty="0" smtClean="0">
                <a:solidFill>
                  <a:srgbClr val="FFFF00"/>
                </a:solidFill>
              </a:rPr>
              <a:t>-I,II,III  </a:t>
            </a:r>
          </a:p>
          <a:p>
            <a:pPr marL="514350" indent="-514350">
              <a:buNone/>
            </a:pPr>
            <a:r>
              <a:rPr lang="en-US" sz="2000" dirty="0" smtClean="0"/>
              <a:t>               a)</a:t>
            </a:r>
            <a:r>
              <a:rPr lang="en-US" sz="2000" dirty="0" err="1" smtClean="0"/>
              <a:t>Posteroinferior</a:t>
            </a:r>
            <a:r>
              <a:rPr lang="en-US" sz="2000" dirty="0" smtClean="0"/>
              <a:t> to  med </a:t>
            </a:r>
            <a:r>
              <a:rPr lang="en-US" sz="2000" dirty="0" err="1" smtClean="0"/>
              <a:t>malleolus</a:t>
            </a:r>
            <a:endParaRPr lang="en-US" sz="2000" dirty="0" smtClean="0"/>
          </a:p>
          <a:p>
            <a:pPr marL="514350" indent="-514350">
              <a:buNone/>
            </a:pPr>
            <a:r>
              <a:rPr lang="en-US" sz="2000" dirty="0" smtClean="0"/>
              <a:t>               b)10cm above </a:t>
            </a:r>
            <a:r>
              <a:rPr lang="en-US" sz="2000" dirty="0" err="1" smtClean="0"/>
              <a:t>med.malleolus</a:t>
            </a:r>
            <a:endParaRPr lang="en-US" sz="2000" dirty="0" smtClean="0"/>
          </a:p>
          <a:p>
            <a:pPr marL="514350" indent="-514350">
              <a:buNone/>
            </a:pPr>
            <a:r>
              <a:rPr lang="en-US" sz="2000" dirty="0" smtClean="0"/>
              <a:t>               c)15cm above </a:t>
            </a:r>
            <a:r>
              <a:rPr lang="en-US" sz="2000" dirty="0" err="1" smtClean="0"/>
              <a:t>med.malleolus</a:t>
            </a:r>
            <a:r>
              <a:rPr lang="en-US" sz="2000" dirty="0" smtClean="0"/>
              <a:t>  </a:t>
            </a:r>
          </a:p>
          <a:p>
            <a:pPr marL="514350" indent="-514350">
              <a:buNone/>
            </a:pPr>
            <a:endParaRPr lang="en-US" sz="2000" dirty="0" smtClean="0"/>
          </a:p>
          <a:p>
            <a:pPr marL="514350" indent="-514350">
              <a:buAutoNum type="arabicPeriod" startAt="3"/>
            </a:pPr>
            <a:r>
              <a:rPr lang="en-US" sz="2400" dirty="0" err="1" smtClean="0">
                <a:solidFill>
                  <a:srgbClr val="FFFF00"/>
                </a:solidFill>
              </a:rPr>
              <a:t>Gastrocnemius</a:t>
            </a:r>
            <a:r>
              <a:rPr lang="en-US" sz="2400" dirty="0" smtClean="0">
                <a:solidFill>
                  <a:srgbClr val="FFFF00"/>
                </a:solidFill>
              </a:rPr>
              <a:t> perforators of Boyd</a:t>
            </a:r>
          </a:p>
          <a:p>
            <a:pPr marL="514350" indent="-514350">
              <a:buAutoNum type="arabicPeriod" startAt="3"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514350" indent="-514350">
              <a:buAutoNum type="arabicPeriod" startAt="3"/>
            </a:pPr>
            <a:r>
              <a:rPr lang="en-US" sz="2400" dirty="0" smtClean="0">
                <a:solidFill>
                  <a:srgbClr val="FFFF00"/>
                </a:solidFill>
              </a:rPr>
              <a:t>Mid thigh perforators of Dodd</a:t>
            </a:r>
          </a:p>
          <a:p>
            <a:pPr marL="514350" indent="-514350">
              <a:buAutoNum type="arabicPeriod" startAt="3"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514350" indent="-514350">
              <a:buAutoNum type="arabicPeriod" startAt="3"/>
            </a:pPr>
            <a:r>
              <a:rPr lang="en-US" sz="2400" dirty="0" smtClean="0">
                <a:solidFill>
                  <a:srgbClr val="FFFF00"/>
                </a:solidFill>
              </a:rPr>
              <a:t>Hunter’s perforator in thigh</a:t>
            </a:r>
          </a:p>
          <a:p>
            <a:pPr marL="514350" indent="-514350">
              <a:buNone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514350" indent="-51435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                   </a:t>
            </a:r>
          </a:p>
          <a:p>
            <a:pPr marL="514350" indent="-51435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         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8" name="Picture 7" descr="Perforator_Vei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0"/>
            <a:ext cx="31242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Physiology of venous blood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Venous return from leg is governed by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rgbClr val="D60093"/>
                </a:solidFill>
              </a:rPr>
              <a:t>Arterial pressure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rgbClr val="D60093"/>
                </a:solidFill>
              </a:rPr>
              <a:t>Calf </a:t>
            </a:r>
            <a:r>
              <a:rPr lang="en-US" sz="2400" dirty="0" err="1" smtClean="0">
                <a:solidFill>
                  <a:srgbClr val="D60093"/>
                </a:solidFill>
              </a:rPr>
              <a:t>musculovenous</a:t>
            </a:r>
            <a:r>
              <a:rPr lang="en-US" sz="2400" dirty="0" smtClean="0">
                <a:solidFill>
                  <a:srgbClr val="D60093"/>
                </a:solidFill>
              </a:rPr>
              <a:t> pump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rgbClr val="D60093"/>
                </a:solidFill>
              </a:rPr>
              <a:t>Gravity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rgbClr val="D60093"/>
                </a:solidFill>
              </a:rPr>
              <a:t>Thoracic pump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rgbClr val="D60093"/>
                </a:solidFill>
              </a:rPr>
              <a:t>Vis a </a:t>
            </a:r>
            <a:r>
              <a:rPr lang="en-US" sz="2400" dirty="0" err="1" smtClean="0">
                <a:solidFill>
                  <a:srgbClr val="D60093"/>
                </a:solidFill>
              </a:rPr>
              <a:t>tergo</a:t>
            </a:r>
            <a:r>
              <a:rPr lang="en-US" sz="2400" dirty="0" smtClean="0">
                <a:solidFill>
                  <a:srgbClr val="D60093"/>
                </a:solidFill>
              </a:rPr>
              <a:t> of adjoining muscles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rgbClr val="D60093"/>
                </a:solidFill>
              </a:rPr>
              <a:t>Valves in veins</a:t>
            </a:r>
          </a:p>
          <a:p>
            <a:pPr>
              <a:buBlip>
                <a:blip r:embed="rId2"/>
              </a:buBlip>
            </a:pPr>
            <a:endParaRPr lang="en-US" sz="2400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pPr lvl="1">
              <a:buClr>
                <a:schemeClr val="bg2"/>
              </a:buClr>
              <a:buSzPct val="80000"/>
              <a:buFont typeface="Wingdings" pitchFamily="2" charset="2"/>
              <a:buNone/>
            </a:pPr>
            <a:r>
              <a:rPr lang="en-US" sz="2400" dirty="0">
                <a:effectLst/>
              </a:rPr>
              <a:t>                                                                                                                                                           </a:t>
            </a:r>
          </a:p>
          <a:p>
            <a:pPr>
              <a:buClr>
                <a:schemeClr val="bg2"/>
              </a:buClr>
              <a:buSzPct val="80000"/>
              <a:buFont typeface="Wingdings" pitchFamily="2" charset="2"/>
              <a:buChar char="q"/>
            </a:pPr>
            <a:r>
              <a:rPr lang="en-US" sz="2400" dirty="0">
                <a:effectLst/>
              </a:rPr>
              <a:t>Foot and calf muscles act to squeeze blood out of  deep veins.</a:t>
            </a:r>
          </a:p>
          <a:p>
            <a:pPr>
              <a:buClr>
                <a:schemeClr val="bg2"/>
              </a:buClr>
              <a:buSzPct val="80000"/>
              <a:buFont typeface="Wingdings" pitchFamily="2" charset="2"/>
              <a:buNone/>
            </a:pPr>
            <a:endParaRPr lang="en-US" sz="2400" dirty="0">
              <a:effectLst/>
            </a:endParaRPr>
          </a:p>
          <a:p>
            <a:pPr>
              <a:buClr>
                <a:schemeClr val="bg2"/>
              </a:buClr>
              <a:buSzPct val="80000"/>
              <a:buFont typeface="Wingdings" pitchFamily="2" charset="2"/>
              <a:buChar char="q"/>
            </a:pPr>
            <a:r>
              <a:rPr lang="en-US" sz="2400" dirty="0">
                <a:effectLst/>
              </a:rPr>
              <a:t>One way valve allow only upward and inward flow.</a:t>
            </a:r>
          </a:p>
          <a:p>
            <a:pPr>
              <a:buClr>
                <a:schemeClr val="bg2"/>
              </a:buClr>
              <a:buSzPct val="80000"/>
              <a:buFont typeface="Wingdings" pitchFamily="2" charset="2"/>
              <a:buNone/>
            </a:pPr>
            <a:endParaRPr lang="en-US" sz="2400" dirty="0">
              <a:effectLst/>
            </a:endParaRPr>
          </a:p>
          <a:p>
            <a:pPr>
              <a:buClr>
                <a:schemeClr val="bg2"/>
              </a:buClr>
              <a:buSzPct val="80000"/>
              <a:buFont typeface="Wingdings" pitchFamily="2" charset="2"/>
              <a:buChar char="q"/>
            </a:pPr>
            <a:r>
              <a:rPr lang="en-US" sz="2400" dirty="0">
                <a:effectLst/>
              </a:rPr>
              <a:t>During muscle relaxation blood is drawn inward thru perforating veins.</a:t>
            </a:r>
          </a:p>
        </p:txBody>
      </p:sp>
      <p:pic>
        <p:nvPicPr>
          <p:cNvPr id="1792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752600"/>
            <a:ext cx="3429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9205" name="WordArt 5"/>
          <p:cNvSpPr>
            <a:spLocks noChangeArrowheads="1" noChangeShapeType="1" noTextEdit="1"/>
          </p:cNvSpPr>
          <p:nvPr/>
        </p:nvSpPr>
        <p:spPr bwMode="auto">
          <a:xfrm>
            <a:off x="1066800" y="533400"/>
            <a:ext cx="5867400" cy="60007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CC0099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CC0099"/>
                </a:solidFill>
                <a:latin typeface="Times New Roman"/>
                <a:cs typeface="Times New Roman"/>
              </a:rPr>
              <a:t>Musculovenous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CC0099"/>
                </a:solidFill>
                <a:latin typeface="Times New Roman"/>
                <a:cs typeface="Times New Roman"/>
              </a:rPr>
              <a:t> Pump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4648200" cy="4835525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bg2"/>
              </a:buClr>
              <a:buSzPct val="80000"/>
              <a:buFont typeface="Wingdings" pitchFamily="2" charset="2"/>
              <a:buChar char="q"/>
            </a:pPr>
            <a:r>
              <a:rPr lang="en-US" sz="2400" dirty="0">
                <a:effectLst/>
              </a:rPr>
              <a:t>Valve leaflets allow unidirectional flow upward or inward.</a:t>
            </a:r>
          </a:p>
          <a:p>
            <a:pPr>
              <a:lnSpc>
                <a:spcPct val="80000"/>
              </a:lnSpc>
              <a:buClr>
                <a:schemeClr val="bg2"/>
              </a:buClr>
              <a:buSzPct val="80000"/>
              <a:buFont typeface="Wingdings" pitchFamily="2" charset="2"/>
              <a:buNone/>
            </a:pPr>
            <a:endParaRPr lang="en-US" sz="2400" dirty="0">
              <a:effectLst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SzPct val="80000"/>
              <a:buFont typeface="Wingdings" pitchFamily="2" charset="2"/>
              <a:buNone/>
            </a:pPr>
            <a:endParaRPr lang="en-US" sz="2400" dirty="0">
              <a:effectLst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SzPct val="80000"/>
              <a:buFont typeface="Wingdings" pitchFamily="2" charset="2"/>
              <a:buChar char="q"/>
            </a:pPr>
            <a:r>
              <a:rPr lang="en-US" sz="2400" dirty="0" smtClean="0"/>
              <a:t>“</a:t>
            </a:r>
            <a:r>
              <a:rPr lang="en-US" sz="2400" dirty="0" err="1" smtClean="0"/>
              <a:t>nonrefluxing</a:t>
            </a:r>
            <a:r>
              <a:rPr lang="en-US" sz="2400" dirty="0" smtClean="0"/>
              <a:t> of valves”</a:t>
            </a:r>
          </a:p>
          <a:p>
            <a:pPr>
              <a:lnSpc>
                <a:spcPct val="80000"/>
              </a:lnSpc>
              <a:buClr>
                <a:schemeClr val="bg2"/>
              </a:buClr>
              <a:buSzPct val="80000"/>
              <a:buFont typeface="Wingdings" pitchFamily="2" charset="2"/>
              <a:buChar char="q"/>
            </a:pPr>
            <a:endParaRPr lang="en-US" sz="2400" dirty="0" smtClean="0">
              <a:effectLst/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SzPct val="80000"/>
              <a:buFont typeface="Wingdings" pitchFamily="2" charset="2"/>
              <a:buChar char="q"/>
            </a:pPr>
            <a:r>
              <a:rPr lang="en-US" sz="2400" dirty="0" smtClean="0"/>
              <a:t>Major valves-</a:t>
            </a:r>
            <a:r>
              <a:rPr lang="en-US" sz="2000" dirty="0" err="1" smtClean="0"/>
              <a:t>ostial</a:t>
            </a:r>
            <a:r>
              <a:rPr lang="en-US" sz="2000" dirty="0" smtClean="0"/>
              <a:t> valve</a:t>
            </a:r>
          </a:p>
          <a:p>
            <a:pPr>
              <a:lnSpc>
                <a:spcPct val="80000"/>
              </a:lnSpc>
              <a:buClr>
                <a:schemeClr val="bg2"/>
              </a:buClr>
              <a:buSzPct val="80000"/>
              <a:buNone/>
            </a:pPr>
            <a:r>
              <a:rPr lang="en-US" sz="2000" dirty="0" smtClean="0">
                <a:effectLst/>
              </a:rPr>
              <a:t>                             </a:t>
            </a:r>
            <a:r>
              <a:rPr lang="en-US" sz="2000" dirty="0" err="1" smtClean="0">
                <a:effectLst/>
              </a:rPr>
              <a:t>preterminal</a:t>
            </a:r>
            <a:r>
              <a:rPr lang="en-US" sz="2000" dirty="0" smtClean="0">
                <a:effectLst/>
              </a:rPr>
              <a:t> valve</a:t>
            </a:r>
            <a:endParaRPr lang="en-US" sz="2400" dirty="0">
              <a:effectLst/>
            </a:endParaRPr>
          </a:p>
        </p:txBody>
      </p:sp>
      <p:sp>
        <p:nvSpPr>
          <p:cNvPr id="25605" name="WordArt 5"/>
          <p:cNvSpPr>
            <a:spLocks noChangeArrowheads="1" noChangeShapeType="1" noTextEdit="1"/>
          </p:cNvSpPr>
          <p:nvPr/>
        </p:nvSpPr>
        <p:spPr bwMode="auto">
          <a:xfrm>
            <a:off x="990600" y="381000"/>
            <a:ext cx="6553200" cy="5715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en-US" sz="3600" kern="10" dirty="0">
              <a:ln w="12700">
                <a:solidFill>
                  <a:schemeClr val="folHlink"/>
                </a:solidFill>
                <a:round/>
                <a:headEnd/>
                <a:tailEnd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57200"/>
            <a:ext cx="6705600" cy="64633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Venous</a:t>
            </a:r>
            <a:r>
              <a:rPr lang="en-US" sz="3200" dirty="0" smtClean="0">
                <a:solidFill>
                  <a:srgbClr val="CC0099"/>
                </a:solidFill>
              </a:rPr>
              <a:t> </a:t>
            </a:r>
            <a:r>
              <a:rPr lang="en-US" sz="3200" dirty="0" err="1" smtClean="0">
                <a:solidFill>
                  <a:srgbClr val="CC0099"/>
                </a:solidFill>
              </a:rPr>
              <a:t>valvular</a:t>
            </a:r>
            <a:r>
              <a:rPr lang="en-US" sz="3200" dirty="0" smtClean="0">
                <a:solidFill>
                  <a:srgbClr val="CC0099"/>
                </a:solidFill>
              </a:rPr>
              <a:t> function</a:t>
            </a:r>
            <a:endParaRPr lang="en-US" sz="3200" dirty="0">
              <a:solidFill>
                <a:srgbClr val="CC0099"/>
              </a:solidFill>
            </a:endParaRPr>
          </a:p>
        </p:txBody>
      </p:sp>
      <p:pic>
        <p:nvPicPr>
          <p:cNvPr id="7" name="Content Placeholder 3" descr="val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81600" y="304800"/>
            <a:ext cx="3962399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Pathophysiology</a:t>
            </a:r>
            <a:r>
              <a:rPr lang="en-US" dirty="0" smtClean="0"/>
              <a:t> of CVI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4958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Primary muscle pump failure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Venous obstruction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Venous </a:t>
            </a:r>
            <a:r>
              <a:rPr lang="en-US" dirty="0" err="1" smtClean="0">
                <a:solidFill>
                  <a:srgbClr val="FFFF00"/>
                </a:solidFill>
              </a:rPr>
              <a:t>valvular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incompetance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     </a:t>
            </a:r>
            <a:r>
              <a:rPr lang="en-US" sz="2400" dirty="0" smtClean="0">
                <a:solidFill>
                  <a:srgbClr val="14ECB9"/>
                </a:solidFill>
              </a:rPr>
              <a:t>1.perforator incompetence-</a:t>
            </a:r>
            <a:r>
              <a:rPr lang="en-US" sz="2400" dirty="0" smtClean="0">
                <a:solidFill>
                  <a:srgbClr val="D60093"/>
                </a:solidFill>
              </a:rPr>
              <a:t>hydrodynamic reflux</a:t>
            </a:r>
          </a:p>
          <a:p>
            <a:pPr>
              <a:buNone/>
            </a:pPr>
            <a:r>
              <a:rPr lang="en-US" sz="2400" dirty="0" smtClean="0">
                <a:solidFill>
                  <a:srgbClr val="D60093"/>
                </a:solidFill>
              </a:rPr>
              <a:t>                   </a:t>
            </a:r>
            <a:r>
              <a:rPr lang="en-US" sz="2400" dirty="0" smtClean="0">
                <a:solidFill>
                  <a:srgbClr val="14ECB9"/>
                </a:solidFill>
              </a:rPr>
              <a:t>2.sup.vein incompetence-</a:t>
            </a:r>
            <a:r>
              <a:rPr lang="en-US" sz="2400" dirty="0" smtClean="0">
                <a:solidFill>
                  <a:srgbClr val="D60093"/>
                </a:solidFill>
              </a:rPr>
              <a:t>   hydrostatic reflux</a:t>
            </a:r>
            <a:endParaRPr lang="en-US" sz="2400" dirty="0" smtClean="0">
              <a:solidFill>
                <a:srgbClr val="14ECB9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14ECB9"/>
                </a:solidFill>
              </a:rPr>
              <a:t>                   3.deep vein incompetence- </a:t>
            </a:r>
            <a:r>
              <a:rPr lang="en-US" sz="2400" dirty="0" smtClean="0">
                <a:solidFill>
                  <a:srgbClr val="D60093"/>
                </a:solidFill>
              </a:rPr>
              <a:t>isolated/2</a:t>
            </a:r>
            <a:r>
              <a:rPr lang="en-US" sz="2800" dirty="0" smtClean="0">
                <a:solidFill>
                  <a:srgbClr val="D60093"/>
                </a:solidFill>
              </a:rPr>
              <a:t>°</a:t>
            </a:r>
            <a:r>
              <a:rPr lang="en-US" sz="2400" dirty="0" smtClean="0">
                <a:solidFill>
                  <a:srgbClr val="14ECB9"/>
                </a:solidFill>
              </a:rPr>
              <a:t>                         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sz="2400" dirty="0">
              <a:solidFill>
                <a:srgbClr val="14ECB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aricose Vein Valv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lv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81001"/>
            <a:ext cx="7696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FFCC"/>
                </a:solidFill>
              </a:rPr>
              <a:t>ANY RISK FACTOR       INCREASED VENOUS PRESSURE</a:t>
            </a:r>
          </a:p>
          <a:p>
            <a:endParaRPr lang="en-US" sz="2000" dirty="0" smtClean="0">
              <a:solidFill>
                <a:srgbClr val="00FFCC"/>
              </a:solidFill>
            </a:endParaRPr>
          </a:p>
          <a:p>
            <a:endParaRPr lang="en-US" sz="2000" dirty="0" smtClean="0">
              <a:solidFill>
                <a:srgbClr val="00FFCC"/>
              </a:solidFill>
            </a:endParaRPr>
          </a:p>
          <a:p>
            <a:r>
              <a:rPr lang="en-US" sz="2000" dirty="0" smtClean="0">
                <a:solidFill>
                  <a:srgbClr val="00FFCC"/>
                </a:solidFill>
              </a:rPr>
              <a:t>                                   DILATION OF VEIN WALLS</a:t>
            </a:r>
          </a:p>
          <a:p>
            <a:endParaRPr lang="en-US" sz="2000" dirty="0" smtClean="0">
              <a:solidFill>
                <a:srgbClr val="00FFCC"/>
              </a:solidFill>
            </a:endParaRPr>
          </a:p>
          <a:p>
            <a:endParaRPr lang="en-US" sz="2000" dirty="0" smtClean="0">
              <a:solidFill>
                <a:srgbClr val="00FFCC"/>
              </a:solidFill>
            </a:endParaRPr>
          </a:p>
          <a:p>
            <a:r>
              <a:rPr lang="en-US" sz="2000" dirty="0" smtClean="0">
                <a:solidFill>
                  <a:srgbClr val="00FFCC"/>
                </a:solidFill>
              </a:rPr>
              <a:t>              STRECHING OF VALVES-VALVULAR INCOMPETENCE </a:t>
            </a:r>
          </a:p>
          <a:p>
            <a:endParaRPr lang="en-US" sz="2000" dirty="0" smtClean="0">
              <a:solidFill>
                <a:srgbClr val="00FFCC"/>
              </a:solidFill>
            </a:endParaRPr>
          </a:p>
          <a:p>
            <a:endParaRPr lang="en-US" sz="2000" dirty="0" smtClean="0">
              <a:solidFill>
                <a:srgbClr val="00FFCC"/>
              </a:solidFill>
            </a:endParaRPr>
          </a:p>
          <a:p>
            <a:r>
              <a:rPr lang="en-US" sz="2000" dirty="0" smtClean="0">
                <a:solidFill>
                  <a:srgbClr val="00FFCC"/>
                </a:solidFill>
              </a:rPr>
              <a:t>                                 REVERSAL OF BLOOD FLOW</a:t>
            </a:r>
          </a:p>
          <a:p>
            <a:endParaRPr lang="en-US" sz="2000" dirty="0" smtClean="0">
              <a:solidFill>
                <a:srgbClr val="00FFCC"/>
              </a:solidFill>
            </a:endParaRPr>
          </a:p>
          <a:p>
            <a:endParaRPr lang="en-US" sz="2000" dirty="0" smtClean="0">
              <a:solidFill>
                <a:srgbClr val="00FFCC"/>
              </a:solidFill>
            </a:endParaRPr>
          </a:p>
          <a:p>
            <a:r>
              <a:rPr lang="en-US" sz="2000" dirty="0" smtClean="0">
                <a:solidFill>
                  <a:srgbClr val="00FFCC"/>
                </a:solidFill>
              </a:rPr>
              <a:t>                          FAILURE OF MUSCLES TO PUMP BLOOD</a:t>
            </a:r>
          </a:p>
          <a:p>
            <a:endParaRPr lang="en-US" sz="2000" dirty="0" smtClean="0">
              <a:solidFill>
                <a:srgbClr val="00FFCC"/>
              </a:solidFill>
            </a:endParaRPr>
          </a:p>
          <a:p>
            <a:endParaRPr lang="en-US" sz="2000" dirty="0" smtClean="0">
              <a:solidFill>
                <a:srgbClr val="00FFCC"/>
              </a:solidFill>
            </a:endParaRPr>
          </a:p>
          <a:p>
            <a:endParaRPr lang="en-US" sz="2000" dirty="0" smtClean="0">
              <a:solidFill>
                <a:srgbClr val="00FFCC"/>
              </a:solidFill>
            </a:endParaRPr>
          </a:p>
          <a:p>
            <a:r>
              <a:rPr lang="en-US" sz="2000" dirty="0" smtClean="0">
                <a:solidFill>
                  <a:srgbClr val="00FFCC"/>
                </a:solidFill>
              </a:rPr>
              <a:t>VEINS          DISTEND,ELONGATE,TORTOUS,POUCHED,INELASTIC       </a:t>
            </a:r>
          </a:p>
          <a:p>
            <a:r>
              <a:rPr lang="en-US" sz="2000" dirty="0" smtClean="0">
                <a:solidFill>
                  <a:srgbClr val="00FFCC"/>
                </a:solidFill>
              </a:rPr>
              <a:t>                  AND FRIABLE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2362200" y="457200"/>
            <a:ext cx="381000" cy="2286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4191000" y="762000"/>
            <a:ext cx="304800" cy="6096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4191000" y="1676400"/>
            <a:ext cx="304800" cy="6096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4191000" y="2590800"/>
            <a:ext cx="304800" cy="6096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4191000" y="3505200"/>
            <a:ext cx="304800" cy="5334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4191000" y="4419600"/>
            <a:ext cx="304800" cy="7620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 flipV="1">
            <a:off x="1143000" y="5334000"/>
            <a:ext cx="533400" cy="27431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CHRONIC VENOUS INSUFFICIENCY-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Varicose veins</a:t>
            </a:r>
            <a:endParaRPr lang="en-US" b="1" dirty="0">
              <a:solidFill>
                <a:srgbClr val="0000FF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5562600"/>
            <a:ext cx="3505200" cy="1295400"/>
          </a:xfrm>
        </p:spPr>
        <p:txBody>
          <a:bodyPr/>
          <a:lstStyle/>
          <a:p>
            <a:r>
              <a:rPr lang="en-US" dirty="0" smtClean="0">
                <a:solidFill>
                  <a:srgbClr val="CC0099"/>
                </a:solidFill>
                <a:latin typeface="Aharoni" pitchFamily="2" charset="-79"/>
                <a:cs typeface="Aharoni" pitchFamily="2" charset="-79"/>
              </a:rPr>
              <a:t>Vishnu Narayanan M.R                        </a:t>
            </a:r>
          </a:p>
          <a:p>
            <a:endParaRPr lang="en-US" dirty="0">
              <a:solidFill>
                <a:srgbClr val="CC0099"/>
              </a:solidFill>
              <a:latin typeface="Aharoni" pitchFamily="2" charset="-79"/>
              <a:cs typeface="Aharoni" pitchFamily="2" charset="-79"/>
            </a:endParaRPr>
          </a:p>
          <a:p>
            <a:endParaRPr lang="en-US" dirty="0" smtClean="0">
              <a:solidFill>
                <a:srgbClr val="CC0099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14ECB9"/>
                </a:solidFill>
              </a:rPr>
              <a:t>Telangectasias</a:t>
            </a:r>
            <a:endParaRPr lang="en-US" dirty="0">
              <a:solidFill>
                <a:srgbClr val="14ECB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Small(0.5-1mm) widened blood vessels in skin-</a:t>
            </a:r>
            <a:r>
              <a:rPr lang="en-US" sz="2400" dirty="0" smtClean="0">
                <a:solidFill>
                  <a:srgbClr val="FFFF00"/>
                </a:solidFill>
              </a:rPr>
              <a:t>small </a:t>
            </a:r>
            <a:r>
              <a:rPr lang="en-US" sz="2400" dirty="0" err="1" smtClean="0">
                <a:solidFill>
                  <a:srgbClr val="FFFF00"/>
                </a:solidFill>
              </a:rPr>
              <a:t>intradermal</a:t>
            </a:r>
            <a:r>
              <a:rPr lang="en-US" sz="2400" dirty="0" smtClean="0">
                <a:solidFill>
                  <a:srgbClr val="FFFF00"/>
                </a:solidFill>
              </a:rPr>
              <a:t> varicosities</a:t>
            </a:r>
          </a:p>
          <a:p>
            <a:pPr>
              <a:buNone/>
            </a:pP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           </a:t>
            </a:r>
            <a:r>
              <a:rPr lang="en-US" sz="2400" dirty="0" smtClean="0">
                <a:solidFill>
                  <a:srgbClr val="FF0000"/>
                </a:solidFill>
              </a:rPr>
              <a:t>“SPIDER VEINS”/”</a:t>
            </a:r>
            <a:r>
              <a:rPr lang="en-US" sz="2400" dirty="0" err="1" smtClean="0">
                <a:solidFill>
                  <a:srgbClr val="FF0000"/>
                </a:solidFill>
              </a:rPr>
              <a:t>venulectasias</a:t>
            </a:r>
            <a:r>
              <a:rPr lang="en-US" sz="2400" dirty="0" smtClean="0">
                <a:solidFill>
                  <a:srgbClr val="FF0000"/>
                </a:solidFill>
              </a:rPr>
              <a:t>"</a:t>
            </a: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/>
              <a:t>In anywhere on the body </a:t>
            </a:r>
            <a:r>
              <a:rPr lang="en-US" sz="2400" dirty="0" err="1" smtClean="0"/>
              <a:t>esp</a:t>
            </a:r>
            <a:r>
              <a:rPr lang="en-US" sz="2400" dirty="0" smtClean="0"/>
              <a:t>-leg</a:t>
            </a:r>
          </a:p>
          <a:p>
            <a:endParaRPr lang="en-US" sz="2400" dirty="0" smtClean="0"/>
          </a:p>
          <a:p>
            <a:r>
              <a:rPr lang="en-US" sz="2400" dirty="0" smtClean="0"/>
              <a:t>Usually no severe symptoms</a:t>
            </a:r>
          </a:p>
          <a:p>
            <a:endParaRPr lang="en-US" sz="2400" dirty="0"/>
          </a:p>
          <a:p>
            <a:r>
              <a:rPr lang="en-US" sz="2400" dirty="0" smtClean="0"/>
              <a:t>Rarely </a:t>
            </a:r>
            <a:r>
              <a:rPr lang="en-US" sz="2400" dirty="0" err="1" smtClean="0"/>
              <a:t>heamorhagic</a:t>
            </a:r>
            <a:endParaRPr lang="en-US" sz="2400" dirty="0" smtClean="0"/>
          </a:p>
          <a:p>
            <a:r>
              <a:rPr lang="en-US" sz="2800" dirty="0" smtClean="0">
                <a:solidFill>
                  <a:srgbClr val="0000FF"/>
                </a:solidFill>
              </a:rPr>
              <a:t>“corona </a:t>
            </a:r>
            <a:r>
              <a:rPr lang="en-US" sz="2800" dirty="0" err="1" smtClean="0">
                <a:solidFill>
                  <a:srgbClr val="0000FF"/>
                </a:solidFill>
              </a:rPr>
              <a:t>phlebectatica</a:t>
            </a:r>
            <a:r>
              <a:rPr lang="en-US" sz="2800" dirty="0" smtClean="0">
                <a:solidFill>
                  <a:srgbClr val="0000FF"/>
                </a:solidFill>
              </a:rPr>
              <a:t>”-</a:t>
            </a:r>
            <a:r>
              <a:rPr lang="en-US" sz="2400" dirty="0" smtClean="0"/>
              <a:t>blue </a:t>
            </a:r>
            <a:r>
              <a:rPr lang="en-US" sz="2400" dirty="0" err="1" smtClean="0"/>
              <a:t>spiderveins</a:t>
            </a:r>
            <a:r>
              <a:rPr lang="en-US" sz="2400" dirty="0" smtClean="0"/>
              <a:t> on medial aspect ankle below </a:t>
            </a:r>
            <a:r>
              <a:rPr lang="en-US" sz="2400" dirty="0" err="1" smtClean="0"/>
              <a:t>malleolus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e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533400"/>
            <a:ext cx="2286000" cy="3048000"/>
          </a:xfrm>
        </p:spPr>
      </p:pic>
      <p:pic>
        <p:nvPicPr>
          <p:cNvPr id="5" name="Picture 4" descr="te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609600"/>
            <a:ext cx="2590800" cy="3124200"/>
          </a:xfrm>
          <a:prstGeom prst="rect">
            <a:avLst/>
          </a:prstGeom>
        </p:spPr>
      </p:pic>
      <p:pic>
        <p:nvPicPr>
          <p:cNvPr id="6" name="Picture 5" descr="telengectasi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191000"/>
            <a:ext cx="2971800" cy="2362201"/>
          </a:xfrm>
          <a:prstGeom prst="rect">
            <a:avLst/>
          </a:prstGeom>
        </p:spPr>
      </p:pic>
      <p:pic>
        <p:nvPicPr>
          <p:cNvPr id="7" name="Picture 6" descr="spider_telangiectasi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4267200"/>
            <a:ext cx="3169280" cy="241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4ECB9"/>
                </a:solidFill>
              </a:rPr>
              <a:t>Reticular veins</a:t>
            </a:r>
            <a:endParaRPr lang="en-US" dirty="0">
              <a:solidFill>
                <a:srgbClr val="14ECB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6553200" cy="44958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Subcutaneous dilated </a:t>
            </a:r>
            <a:r>
              <a:rPr lang="en-US" sz="2800" dirty="0" smtClean="0">
                <a:solidFill>
                  <a:srgbClr val="FFFF00"/>
                </a:solidFill>
              </a:rPr>
              <a:t>veins</a:t>
            </a:r>
            <a:r>
              <a:rPr lang="en-US" sz="2800" dirty="0" smtClean="0"/>
              <a:t>-enter tributaries of main axial/trunk veins</a:t>
            </a:r>
            <a:endParaRPr lang="en-US" sz="2800" dirty="0" smtClean="0">
              <a:solidFill>
                <a:srgbClr val="FFFF00"/>
              </a:solidFill>
            </a:endParaRPr>
          </a:p>
          <a:p>
            <a:endParaRPr lang="en-US" dirty="0"/>
          </a:p>
          <a:p>
            <a:r>
              <a:rPr lang="en-US" dirty="0" smtClean="0"/>
              <a:t>Size </a:t>
            </a:r>
            <a:r>
              <a:rPr lang="en-US" sz="2400" dirty="0" smtClean="0"/>
              <a:t>&gt;spider veins       (1-3mm)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&lt;varicose vein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“feeder veins”</a:t>
            </a:r>
            <a:r>
              <a:rPr lang="en-US" dirty="0" smtClean="0"/>
              <a:t>-</a:t>
            </a:r>
          </a:p>
          <a:p>
            <a:pPr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refluxing reticular veins              spider veins</a:t>
            </a:r>
          </a:p>
          <a:p>
            <a:pPr>
              <a:buNone/>
            </a:pPr>
            <a:endParaRPr lang="en-US" sz="1800" dirty="0"/>
          </a:p>
          <a:p>
            <a:r>
              <a:rPr lang="en-US" sz="2400" dirty="0" smtClean="0"/>
              <a:t>Cause discomfort and is cosmetically undesirable</a:t>
            </a:r>
          </a:p>
        </p:txBody>
      </p:sp>
      <p:sp>
        <p:nvSpPr>
          <p:cNvPr id="8" name="Right Arrow 7"/>
          <p:cNvSpPr/>
          <p:nvPr/>
        </p:nvSpPr>
        <p:spPr bwMode="auto">
          <a:xfrm flipV="1">
            <a:off x="3511681" y="5050436"/>
            <a:ext cx="685800" cy="22860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eticular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600200"/>
            <a:ext cx="6400800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eticular-Vein-Form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524000"/>
            <a:ext cx="8610600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Varicose veins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Dilated,tortuous</a:t>
            </a:r>
            <a:r>
              <a:rPr lang="en-US" sz="2800" dirty="0" smtClean="0"/>
              <a:t> and elongated veins with reversal of blood flow mainly due to </a:t>
            </a:r>
            <a:r>
              <a:rPr lang="en-US" sz="2800" dirty="0" err="1" smtClean="0"/>
              <a:t>valvular</a:t>
            </a:r>
            <a:r>
              <a:rPr lang="en-US" sz="2800" dirty="0" smtClean="0"/>
              <a:t>  incompetence</a:t>
            </a:r>
          </a:p>
          <a:p>
            <a:endParaRPr lang="en-US" sz="2800" dirty="0" smtClean="0"/>
          </a:p>
          <a:p>
            <a:r>
              <a:rPr lang="en-US" sz="2800" dirty="0" smtClean="0"/>
              <a:t>Only in humans</a:t>
            </a:r>
          </a:p>
          <a:p>
            <a:endParaRPr lang="en-US" sz="2800" dirty="0"/>
          </a:p>
          <a:p>
            <a:r>
              <a:rPr lang="en-US" sz="2800" dirty="0" smtClean="0"/>
              <a:t>Includes </a:t>
            </a:r>
          </a:p>
          <a:p>
            <a:pPr>
              <a:buBlip>
                <a:blip r:embed="rId3"/>
              </a:buBlip>
            </a:pPr>
            <a:r>
              <a:rPr lang="en-US" sz="2000" dirty="0" smtClean="0">
                <a:solidFill>
                  <a:srgbClr val="D60093"/>
                </a:solidFill>
              </a:rPr>
              <a:t>varicose veins in legs</a:t>
            </a:r>
          </a:p>
          <a:p>
            <a:pPr>
              <a:buBlip>
                <a:blip r:embed="rId3"/>
              </a:buBlip>
            </a:pPr>
            <a:r>
              <a:rPr lang="en-US" sz="2000" dirty="0" smtClean="0">
                <a:solidFill>
                  <a:srgbClr val="D60093"/>
                </a:solidFill>
              </a:rPr>
              <a:t>Hemorrhoids</a:t>
            </a:r>
          </a:p>
          <a:p>
            <a:pPr>
              <a:buBlip>
                <a:blip r:embed="rId3"/>
              </a:buBlip>
            </a:pPr>
            <a:r>
              <a:rPr lang="en-US" sz="2000" dirty="0" err="1" smtClean="0">
                <a:solidFill>
                  <a:srgbClr val="D60093"/>
                </a:solidFill>
              </a:rPr>
              <a:t>Varicocele</a:t>
            </a:r>
            <a:endParaRPr lang="en-US" sz="2000" dirty="0" smtClean="0">
              <a:solidFill>
                <a:srgbClr val="D60093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2000" dirty="0" err="1" smtClean="0">
                <a:solidFill>
                  <a:srgbClr val="D60093"/>
                </a:solidFill>
              </a:rPr>
              <a:t>Oesophageal</a:t>
            </a:r>
            <a:r>
              <a:rPr lang="en-US" sz="2000" dirty="0" smtClean="0">
                <a:solidFill>
                  <a:srgbClr val="D60093"/>
                </a:solidFill>
              </a:rPr>
              <a:t> </a:t>
            </a:r>
            <a:r>
              <a:rPr lang="en-US" sz="2000" dirty="0" err="1" smtClean="0">
                <a:solidFill>
                  <a:srgbClr val="D60093"/>
                </a:solidFill>
              </a:rPr>
              <a:t>varices</a:t>
            </a:r>
            <a:endParaRPr lang="en-US" sz="2000" dirty="0" smtClean="0">
              <a:solidFill>
                <a:srgbClr val="D60093"/>
              </a:solidFill>
            </a:endParaRPr>
          </a:p>
          <a:p>
            <a:pPr>
              <a:buBlip>
                <a:blip r:embed="rId3"/>
              </a:buBlip>
            </a:pPr>
            <a:endParaRPr lang="en-US" sz="2000" dirty="0" smtClean="0">
              <a:solidFill>
                <a:srgbClr val="D60093"/>
              </a:solidFill>
            </a:endParaRPr>
          </a:p>
          <a:p>
            <a:pPr>
              <a:buNone/>
            </a:pPr>
            <a:r>
              <a:rPr lang="en-US" sz="2800" dirty="0" smtClean="0"/>
              <a:t>                   </a:t>
            </a:r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0925" y="0"/>
            <a:ext cx="1743075" cy="2628900"/>
          </a:xfrm>
          <a:prstGeom prst="rect">
            <a:avLst/>
          </a:prstGeom>
        </p:spPr>
      </p:pic>
      <p:pic>
        <p:nvPicPr>
          <p:cNvPr id="7" name="Picture 6" descr="myhem-prolapsed-hemorrhoid-picture-257x3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400" y="2743200"/>
            <a:ext cx="1752600" cy="2286000"/>
          </a:xfrm>
          <a:prstGeom prst="rect">
            <a:avLst/>
          </a:prstGeom>
        </p:spPr>
      </p:pic>
      <p:pic>
        <p:nvPicPr>
          <p:cNvPr id="8" name="Picture 7" descr="oes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400" y="4457700"/>
            <a:ext cx="1898074" cy="2400300"/>
          </a:xfrm>
          <a:prstGeom prst="rect">
            <a:avLst/>
          </a:prstGeom>
        </p:spPr>
      </p:pic>
      <p:pic>
        <p:nvPicPr>
          <p:cNvPr id="9" name="Picture 8" descr="varicocel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5268" y="4343400"/>
            <a:ext cx="2242557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Risk factors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sz="3600" dirty="0" smtClean="0">
                <a:solidFill>
                  <a:srgbClr val="CC0099"/>
                </a:solidFill>
              </a:rPr>
              <a:t>Age</a:t>
            </a:r>
          </a:p>
          <a:p>
            <a:pPr>
              <a:buBlip>
                <a:blip r:embed="rId2"/>
              </a:buBlip>
            </a:pPr>
            <a:r>
              <a:rPr lang="en-US" sz="3600" dirty="0" smtClean="0">
                <a:solidFill>
                  <a:srgbClr val="CC0099"/>
                </a:solidFill>
              </a:rPr>
              <a:t>Gender</a:t>
            </a:r>
          </a:p>
          <a:p>
            <a:pPr>
              <a:buBlip>
                <a:blip r:embed="rId2"/>
              </a:buBlip>
            </a:pPr>
            <a:r>
              <a:rPr lang="en-US" sz="3600" dirty="0" smtClean="0">
                <a:solidFill>
                  <a:srgbClr val="CC0099"/>
                </a:solidFill>
              </a:rPr>
              <a:t>Height</a:t>
            </a:r>
          </a:p>
          <a:p>
            <a:pPr>
              <a:buBlip>
                <a:blip r:embed="rId2"/>
              </a:buBlip>
            </a:pPr>
            <a:r>
              <a:rPr lang="en-US" sz="3600" dirty="0" smtClean="0">
                <a:solidFill>
                  <a:srgbClr val="CC0099"/>
                </a:solidFill>
              </a:rPr>
              <a:t>left&gt;right</a:t>
            </a:r>
          </a:p>
          <a:p>
            <a:pPr>
              <a:buBlip>
                <a:blip r:embed="rId2"/>
              </a:buBlip>
            </a:pPr>
            <a:r>
              <a:rPr lang="en-US" sz="3600" dirty="0" smtClean="0">
                <a:solidFill>
                  <a:srgbClr val="CC0099"/>
                </a:solidFill>
              </a:rPr>
              <a:t>Heredity</a:t>
            </a:r>
          </a:p>
          <a:p>
            <a:pPr>
              <a:buBlip>
                <a:blip r:embed="rId2"/>
              </a:buBlip>
            </a:pPr>
            <a:r>
              <a:rPr lang="en-US" sz="3600" dirty="0" smtClean="0">
                <a:solidFill>
                  <a:srgbClr val="CC0099"/>
                </a:solidFill>
              </a:rPr>
              <a:t>Pregnancy</a:t>
            </a:r>
          </a:p>
          <a:p>
            <a:pPr>
              <a:buBlip>
                <a:blip r:embed="rId2"/>
              </a:buBlip>
            </a:pPr>
            <a:r>
              <a:rPr lang="en-US" sz="3600" dirty="0" smtClean="0">
                <a:solidFill>
                  <a:srgbClr val="CC0099"/>
                </a:solidFill>
              </a:rPr>
              <a:t>Obesity and overweight</a:t>
            </a:r>
          </a:p>
          <a:p>
            <a:pPr>
              <a:buBlip>
                <a:blip r:embed="rId2"/>
              </a:buBlip>
            </a:pPr>
            <a:r>
              <a:rPr lang="en-US" sz="3600" dirty="0" smtClean="0">
                <a:solidFill>
                  <a:srgbClr val="CC0099"/>
                </a:solidFill>
              </a:rPr>
              <a:t>Posture</a:t>
            </a:r>
          </a:p>
          <a:p>
            <a:pPr>
              <a:buNone/>
            </a:pPr>
            <a:endParaRPr lang="en-US" sz="2400" dirty="0" smtClean="0">
              <a:solidFill>
                <a:srgbClr val="CC0099"/>
              </a:solidFill>
            </a:endParaRPr>
          </a:p>
          <a:p>
            <a:pPr>
              <a:buBlip>
                <a:blip r:embed="rId2"/>
              </a:buBlip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92D050"/>
                </a:solidFill>
              </a:rPr>
              <a:t>Aetiology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153400" cy="4495800"/>
          </a:xfrm>
        </p:spPr>
        <p:txBody>
          <a:bodyPr/>
          <a:lstStyle/>
          <a:p>
            <a:r>
              <a:rPr lang="en-US" sz="2400" dirty="0" smtClean="0"/>
              <a:t>More common in lower limb due to erect posture</a:t>
            </a:r>
          </a:p>
          <a:p>
            <a:endParaRPr lang="en-US" sz="2400" dirty="0" smtClean="0"/>
          </a:p>
          <a:p>
            <a:r>
              <a:rPr lang="en-US" sz="2400" dirty="0" smtClean="0"/>
              <a:t>Primary varicosities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FFCC"/>
                </a:solidFill>
              </a:rPr>
              <a:t>Congenital incompetence/absence of valves</a:t>
            </a:r>
          </a:p>
          <a:p>
            <a:pPr>
              <a:buFont typeface="Wingdings" pitchFamily="2" charset="2"/>
              <a:buChar char="ü"/>
            </a:pPr>
            <a:endParaRPr lang="en-US" sz="2000" dirty="0" smtClean="0">
              <a:solidFill>
                <a:srgbClr val="00FFCC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FFCC"/>
                </a:solidFill>
              </a:rPr>
              <a:t>Weakness or wasting of muscles</a:t>
            </a:r>
          </a:p>
          <a:p>
            <a:pPr>
              <a:buFont typeface="Wingdings" pitchFamily="2" charset="2"/>
              <a:buChar char="ü"/>
            </a:pPr>
            <a:endParaRPr lang="en-US" sz="2000" dirty="0" smtClean="0">
              <a:solidFill>
                <a:srgbClr val="00FFCC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FFCC"/>
                </a:solidFill>
              </a:rPr>
              <a:t>Stretching of deep fascia</a:t>
            </a:r>
          </a:p>
          <a:p>
            <a:pPr>
              <a:buFont typeface="Wingdings" pitchFamily="2" charset="2"/>
              <a:buChar char="ü"/>
            </a:pPr>
            <a:endParaRPr lang="en-US" sz="2000" dirty="0" smtClean="0">
              <a:solidFill>
                <a:srgbClr val="00FFCC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FFCC"/>
                </a:solidFill>
              </a:rPr>
              <a:t>Inheritance with FOXC2 gene</a:t>
            </a:r>
          </a:p>
          <a:p>
            <a:pPr>
              <a:buFont typeface="Wingdings" pitchFamily="2" charset="2"/>
              <a:buChar char="ü"/>
            </a:pPr>
            <a:endParaRPr lang="en-US" sz="2000" dirty="0" smtClean="0">
              <a:solidFill>
                <a:srgbClr val="00FFCC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rgbClr val="00FFCC"/>
                </a:solidFill>
              </a:rPr>
              <a:t>Klippel-trenaunay</a:t>
            </a:r>
            <a:r>
              <a:rPr lang="en-US" sz="2000" dirty="0" smtClean="0">
                <a:solidFill>
                  <a:srgbClr val="00FFCC"/>
                </a:solidFill>
              </a:rPr>
              <a:t> syndrome</a:t>
            </a:r>
          </a:p>
          <a:p>
            <a:pPr>
              <a:buFont typeface="Wingdings" pitchFamily="2" charset="2"/>
              <a:buChar char="ü"/>
            </a:pPr>
            <a:endParaRPr lang="en-US" sz="2000" dirty="0" smtClean="0">
              <a:solidFill>
                <a:srgbClr val="00FFCC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rgbClr val="00FFCC"/>
              </a:solidFill>
            </a:endParaRPr>
          </a:p>
        </p:txBody>
      </p:sp>
      <p:pic>
        <p:nvPicPr>
          <p:cNvPr id="5" name="Picture 4" descr="klipp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657600"/>
            <a:ext cx="2387600" cy="299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609600"/>
            <a:ext cx="64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Secondary varicosities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FFCC"/>
                </a:solidFill>
              </a:rPr>
              <a:t>recurrent </a:t>
            </a:r>
            <a:r>
              <a:rPr lang="en-US" sz="2000" dirty="0" err="1" smtClean="0">
                <a:solidFill>
                  <a:srgbClr val="00FFCC"/>
                </a:solidFill>
              </a:rPr>
              <a:t>thrombophlebitis</a:t>
            </a:r>
            <a:endParaRPr lang="en-US" sz="2000" dirty="0" smtClean="0">
              <a:solidFill>
                <a:srgbClr val="00FFCC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2000" dirty="0" smtClean="0">
              <a:solidFill>
                <a:srgbClr val="00FFCC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FFCC"/>
                </a:solidFill>
              </a:rPr>
              <a:t>Occupational</a:t>
            </a:r>
          </a:p>
          <a:p>
            <a:pPr>
              <a:buFont typeface="Wingdings" pitchFamily="2" charset="2"/>
              <a:buChar char="ü"/>
            </a:pPr>
            <a:endParaRPr lang="en-US" sz="2000" dirty="0" smtClean="0">
              <a:solidFill>
                <a:srgbClr val="00FFCC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FFCC"/>
                </a:solidFill>
              </a:rPr>
              <a:t>Obstruction to venous return</a:t>
            </a:r>
          </a:p>
          <a:p>
            <a:pPr>
              <a:buFont typeface="Wingdings" pitchFamily="2" charset="2"/>
              <a:buChar char="ü"/>
            </a:pPr>
            <a:endParaRPr lang="en-US" sz="2000" dirty="0" smtClean="0">
              <a:solidFill>
                <a:srgbClr val="00FFCC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FFCC"/>
                </a:solidFill>
              </a:rPr>
              <a:t>Pregnancy</a:t>
            </a:r>
          </a:p>
          <a:p>
            <a:pPr>
              <a:buFont typeface="Wingdings" pitchFamily="2" charset="2"/>
              <a:buChar char="ü"/>
            </a:pPr>
            <a:endParaRPr lang="en-US" sz="2000" dirty="0" smtClean="0">
              <a:solidFill>
                <a:srgbClr val="00FFCC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FFCC"/>
                </a:solidFill>
              </a:rPr>
              <a:t>Iatrogenic-in AV fistula</a:t>
            </a:r>
          </a:p>
          <a:p>
            <a:pPr>
              <a:buFont typeface="Wingdings" pitchFamily="2" charset="2"/>
              <a:buChar char="ü"/>
            </a:pPr>
            <a:endParaRPr lang="en-US" sz="2000" dirty="0" smtClean="0">
              <a:solidFill>
                <a:srgbClr val="00FFCC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FFCC"/>
                </a:solidFill>
              </a:rPr>
              <a:t>Deep vein thrombosis</a:t>
            </a:r>
          </a:p>
          <a:p>
            <a:pPr>
              <a:buFont typeface="Wingdings" pitchFamily="2" charset="2"/>
              <a:buChar char="ü"/>
            </a:pPr>
            <a:endParaRPr lang="en-US" sz="2000" dirty="0">
              <a:solidFill>
                <a:srgbClr val="00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v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CVI-DEFINITION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Medical condition where veins cannot pump enough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deoxy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blood back to the heart</a:t>
            </a:r>
          </a:p>
          <a:p>
            <a:pPr lvl="1">
              <a:buFont typeface="Arial" pitchFamily="34" charset="0"/>
              <a:buChar char="•"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“impaired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musculovenous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pump”</a:t>
            </a:r>
          </a:p>
          <a:p>
            <a:pPr lvl="1">
              <a:buFont typeface="Arial" pitchFamily="34" charset="0"/>
              <a:buChar char="•"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Mainly in  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a)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Legs</a:t>
            </a:r>
          </a:p>
          <a:p>
            <a:pPr lvl="1">
              <a:buNone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                          b)CNS                                                                                              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>
              <a:buNone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                           c)Liver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971550" lvl="1" indent="-514350">
              <a:buNone/>
            </a:pP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  <a:buClr>
                <a:schemeClr val="bg2"/>
              </a:buClr>
              <a:buSzPct val="80000"/>
              <a:buFont typeface="Wingdings" pitchFamily="2" charset="2"/>
              <a:buChar char="q"/>
            </a:pPr>
            <a:r>
              <a:rPr lang="en-US" sz="2400" dirty="0" smtClean="0"/>
              <a:t>Dilated tortuous veins</a:t>
            </a:r>
          </a:p>
          <a:p>
            <a:pPr>
              <a:lnSpc>
                <a:spcPct val="90000"/>
              </a:lnSpc>
              <a:buClr>
                <a:schemeClr val="bg2"/>
              </a:buClr>
              <a:buSzPct val="80000"/>
              <a:buFont typeface="Wingdings" pitchFamily="2" charset="2"/>
              <a:buChar char="q"/>
            </a:pPr>
            <a:r>
              <a:rPr lang="en-US" sz="2400" dirty="0" smtClean="0"/>
              <a:t>Dragging pain worsening on prolonged standing/sitting</a:t>
            </a:r>
          </a:p>
          <a:p>
            <a:pPr>
              <a:lnSpc>
                <a:spcPct val="90000"/>
              </a:lnSpc>
              <a:buClr>
                <a:schemeClr val="bg2"/>
              </a:buClr>
              <a:buSzPct val="80000"/>
              <a:buFont typeface="Wingdings" pitchFamily="2" charset="2"/>
              <a:buChar char="q"/>
            </a:pPr>
            <a:r>
              <a:rPr lang="en-US" sz="2400" dirty="0" smtClean="0"/>
              <a:t>Bursting pain on walking</a:t>
            </a:r>
          </a:p>
          <a:p>
            <a:pPr>
              <a:lnSpc>
                <a:spcPct val="90000"/>
              </a:lnSpc>
              <a:buClr>
                <a:schemeClr val="bg2"/>
              </a:buClr>
              <a:buSzPct val="80000"/>
              <a:buFont typeface="Wingdings" pitchFamily="2" charset="2"/>
              <a:buChar char="q"/>
            </a:pPr>
            <a:r>
              <a:rPr lang="en-US" sz="2400" dirty="0" smtClean="0"/>
              <a:t>Swelling of the ankle</a:t>
            </a:r>
          </a:p>
          <a:p>
            <a:pPr>
              <a:lnSpc>
                <a:spcPct val="90000"/>
              </a:lnSpc>
              <a:buClr>
                <a:schemeClr val="bg2"/>
              </a:buClr>
              <a:buSzPct val="80000"/>
              <a:buFont typeface="Wingdings" pitchFamily="2" charset="2"/>
              <a:buChar char="q"/>
            </a:pPr>
            <a:r>
              <a:rPr lang="en-US" sz="2400" dirty="0" err="1" smtClean="0"/>
              <a:t>Ithcing,oedema,thickening.eczema</a:t>
            </a:r>
            <a:r>
              <a:rPr lang="en-US" sz="2400" dirty="0" smtClean="0"/>
              <a:t> of feet</a:t>
            </a:r>
          </a:p>
          <a:p>
            <a:pPr>
              <a:lnSpc>
                <a:spcPct val="90000"/>
              </a:lnSpc>
              <a:buClr>
                <a:schemeClr val="bg2"/>
              </a:buClr>
              <a:buSzPct val="80000"/>
              <a:buFont typeface="Wingdings" pitchFamily="2" charset="2"/>
              <a:buChar char="q"/>
            </a:pPr>
            <a:r>
              <a:rPr lang="en-US" sz="2400" dirty="0" smtClean="0"/>
              <a:t>Night cramps</a:t>
            </a:r>
          </a:p>
          <a:p>
            <a:pPr>
              <a:lnSpc>
                <a:spcPct val="90000"/>
              </a:lnSpc>
              <a:buClr>
                <a:schemeClr val="bg2"/>
              </a:buClr>
              <a:buSzPct val="80000"/>
              <a:buFont typeface="Wingdings" pitchFamily="2" charset="2"/>
              <a:buChar char="q"/>
            </a:pPr>
            <a:r>
              <a:rPr lang="en-US" sz="2400" dirty="0" smtClean="0"/>
              <a:t>Appearance </a:t>
            </a:r>
            <a:r>
              <a:rPr lang="en-US" sz="2400" dirty="0"/>
              <a:t>of spider veins in affected leg. </a:t>
            </a:r>
          </a:p>
          <a:p>
            <a:pPr>
              <a:lnSpc>
                <a:spcPct val="90000"/>
              </a:lnSpc>
              <a:buClr>
                <a:schemeClr val="bg2"/>
              </a:buClr>
              <a:buSzPct val="80000"/>
              <a:buFont typeface="Wingdings" pitchFamily="2" charset="2"/>
              <a:buChar char="q"/>
            </a:pPr>
            <a:r>
              <a:rPr lang="en-US" sz="2400" dirty="0" smtClean="0"/>
              <a:t>Discoloration/ulceration</a:t>
            </a:r>
            <a:endParaRPr lang="en-US" sz="2400" dirty="0"/>
          </a:p>
          <a:p>
            <a:pPr>
              <a:lnSpc>
                <a:spcPct val="90000"/>
              </a:lnSpc>
              <a:buClr>
                <a:schemeClr val="bg2"/>
              </a:buClr>
              <a:buSzPct val="80000"/>
              <a:buFont typeface="Wingdings" pitchFamily="2" charset="2"/>
              <a:buChar char="q"/>
            </a:pPr>
            <a:r>
              <a:rPr lang="en-US" sz="2400" dirty="0" smtClean="0"/>
              <a:t>Skin </a:t>
            </a:r>
            <a:r>
              <a:rPr lang="en-US" sz="2400" dirty="0"/>
              <a:t>above ankle may shrink (</a:t>
            </a:r>
            <a:r>
              <a:rPr lang="en-US" sz="2400" dirty="0" err="1"/>
              <a:t>lipodermatosclerosis</a:t>
            </a:r>
            <a:r>
              <a:rPr lang="en-US" sz="2400" dirty="0"/>
              <a:t>) b/c fat underneath skin becomes hard</a:t>
            </a:r>
            <a:r>
              <a:rPr lang="en-US" sz="2400" dirty="0" smtClean="0"/>
              <a:t>.</a:t>
            </a:r>
          </a:p>
          <a:p>
            <a:pPr>
              <a:lnSpc>
                <a:spcPct val="90000"/>
              </a:lnSpc>
              <a:buClr>
                <a:schemeClr val="bg2"/>
              </a:buClr>
              <a:buSzPct val="80000"/>
              <a:buFont typeface="Wingdings" pitchFamily="2" charset="2"/>
              <a:buChar char="q"/>
            </a:pPr>
            <a:r>
              <a:rPr lang="en-US" sz="2400" dirty="0" smtClean="0"/>
              <a:t>Bleeding blow outs</a:t>
            </a:r>
          </a:p>
          <a:p>
            <a:pPr>
              <a:lnSpc>
                <a:spcPct val="90000"/>
              </a:lnSpc>
              <a:buClr>
                <a:schemeClr val="bg2"/>
              </a:buClr>
              <a:buSzPct val="80000"/>
              <a:buFont typeface="Wingdings" pitchFamily="2" charset="2"/>
              <a:buChar char="q"/>
            </a:pPr>
            <a:r>
              <a:rPr lang="en-US" sz="2400" dirty="0" smtClean="0"/>
              <a:t>Local gigantism</a:t>
            </a:r>
            <a:endParaRPr lang="en-US" sz="2800" dirty="0"/>
          </a:p>
        </p:txBody>
      </p:sp>
      <p:sp>
        <p:nvSpPr>
          <p:cNvPr id="28678" name="WordArt 6"/>
          <p:cNvSpPr>
            <a:spLocks noChangeArrowheads="1" noChangeShapeType="1" noTextEdit="1"/>
          </p:cNvSpPr>
          <p:nvPr/>
        </p:nvSpPr>
        <p:spPr bwMode="auto">
          <a:xfrm>
            <a:off x="2514600" y="211138"/>
            <a:ext cx="3886200" cy="855662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endParaRPr lang="en-US" sz="4000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810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2D050"/>
                </a:solidFill>
              </a:rPr>
              <a:t>Symptoms</a:t>
            </a:r>
            <a:endParaRPr lang="en-US" sz="36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Signs</a:t>
            </a:r>
            <a:br>
              <a:rPr lang="en-US" dirty="0" smtClean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6553200" cy="5181600"/>
          </a:xfrm>
        </p:spPr>
        <p:txBody>
          <a:bodyPr/>
          <a:lstStyle/>
          <a:p>
            <a:r>
              <a:rPr lang="en-US" dirty="0" smtClean="0"/>
              <a:t>Special tests-positive</a:t>
            </a:r>
          </a:p>
          <a:p>
            <a:r>
              <a:rPr lang="en-US" dirty="0" smtClean="0"/>
              <a:t>Superficial </a:t>
            </a:r>
            <a:r>
              <a:rPr lang="en-US" dirty="0" err="1" smtClean="0"/>
              <a:t>thrombophlebitis</a:t>
            </a:r>
            <a:endParaRPr lang="en-US" dirty="0" smtClean="0"/>
          </a:p>
          <a:p>
            <a:r>
              <a:rPr lang="en-US" dirty="0" smtClean="0"/>
              <a:t>Ankle flare</a:t>
            </a:r>
          </a:p>
          <a:p>
            <a:r>
              <a:rPr lang="en-US" dirty="0" smtClean="0"/>
              <a:t>Spider veins</a:t>
            </a:r>
          </a:p>
          <a:p>
            <a:r>
              <a:rPr lang="en-US" dirty="0" smtClean="0"/>
              <a:t>Reticular veins</a:t>
            </a:r>
          </a:p>
          <a:p>
            <a:r>
              <a:rPr lang="en-US" dirty="0" err="1" smtClean="0"/>
              <a:t>Saphena</a:t>
            </a:r>
            <a:r>
              <a:rPr lang="en-US" dirty="0" smtClean="0"/>
              <a:t> </a:t>
            </a:r>
            <a:r>
              <a:rPr lang="en-US" dirty="0" err="1" smtClean="0"/>
              <a:t>varix</a:t>
            </a:r>
            <a:endParaRPr lang="en-US" dirty="0" smtClean="0"/>
          </a:p>
          <a:p>
            <a:r>
              <a:rPr lang="en-US" dirty="0" err="1" smtClean="0"/>
              <a:t>Talipes</a:t>
            </a:r>
            <a:r>
              <a:rPr lang="en-US" dirty="0" smtClean="0"/>
              <a:t> </a:t>
            </a:r>
            <a:r>
              <a:rPr lang="en-US" dirty="0" err="1" smtClean="0"/>
              <a:t>equino</a:t>
            </a:r>
            <a:r>
              <a:rPr lang="en-US" dirty="0" smtClean="0"/>
              <a:t> </a:t>
            </a:r>
            <a:r>
              <a:rPr lang="en-US" dirty="0" err="1" smtClean="0"/>
              <a:t>varus</a:t>
            </a:r>
            <a:endParaRPr lang="en-US" dirty="0" smtClean="0"/>
          </a:p>
          <a:p>
            <a:r>
              <a:rPr lang="en-US" dirty="0" smtClean="0"/>
              <a:t>Champagne bottle sign</a:t>
            </a:r>
          </a:p>
          <a:p>
            <a:r>
              <a:rPr lang="en-US" dirty="0" smtClean="0"/>
              <a:t>Atrophic blanche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Ankle flare</a:t>
            </a:r>
            <a:endParaRPr lang="en-US" dirty="0"/>
          </a:p>
        </p:txBody>
      </p:sp>
      <p:pic>
        <p:nvPicPr>
          <p:cNvPr id="4" name="Content Placeholder 3" descr="ankle fla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5400"/>
            <a:ext cx="3807785" cy="2619756"/>
          </a:xfrm>
        </p:spPr>
      </p:pic>
      <p:pic>
        <p:nvPicPr>
          <p:cNvPr id="5" name="Picture 4" descr="an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200400"/>
            <a:ext cx="3656867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Saphena</a:t>
            </a:r>
            <a:r>
              <a:rPr lang="en-US" dirty="0" smtClean="0"/>
              <a:t> </a:t>
            </a:r>
            <a:r>
              <a:rPr lang="en-US" dirty="0" err="1" smtClean="0"/>
              <a:t>varix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5943600" cy="4648200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1"/>
                </a:solidFill>
              </a:rPr>
              <a:t>A </a:t>
            </a:r>
            <a:r>
              <a:rPr lang="en-US" sz="2000" dirty="0" err="1" smtClean="0">
                <a:solidFill>
                  <a:schemeClr val="accent1"/>
                </a:solidFill>
              </a:rPr>
              <a:t>saphena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varix</a:t>
            </a:r>
            <a:r>
              <a:rPr lang="en-US" sz="2000" dirty="0" smtClean="0">
                <a:solidFill>
                  <a:schemeClr val="accent1"/>
                </a:solidFill>
              </a:rPr>
              <a:t> is a dilatation at the top of the long </a:t>
            </a:r>
            <a:r>
              <a:rPr lang="en-US" sz="2000" dirty="0" err="1" smtClean="0">
                <a:solidFill>
                  <a:schemeClr val="accent1"/>
                </a:solidFill>
              </a:rPr>
              <a:t>saphenous</a:t>
            </a:r>
            <a:r>
              <a:rPr lang="en-US" sz="2000" dirty="0" smtClean="0">
                <a:solidFill>
                  <a:schemeClr val="accent1"/>
                </a:solidFill>
              </a:rPr>
              <a:t> vein due to </a:t>
            </a:r>
            <a:r>
              <a:rPr lang="en-US" sz="2000" dirty="0" err="1" smtClean="0">
                <a:solidFill>
                  <a:schemeClr val="accent1"/>
                </a:solidFill>
              </a:rPr>
              <a:t>valvular</a:t>
            </a:r>
            <a:r>
              <a:rPr lang="en-US" sz="2000" dirty="0" smtClean="0">
                <a:solidFill>
                  <a:schemeClr val="accent1"/>
                </a:solidFill>
              </a:rPr>
              <a:t> incompetence. It may reach the size of a golf ball or larger.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The </a:t>
            </a:r>
            <a:r>
              <a:rPr lang="en-US" sz="2000" dirty="0" err="1" smtClean="0">
                <a:solidFill>
                  <a:schemeClr val="accent1"/>
                </a:solidFill>
              </a:rPr>
              <a:t>varix</a:t>
            </a:r>
            <a:r>
              <a:rPr lang="en-US" sz="2000" dirty="0" smtClean="0">
                <a:solidFill>
                  <a:schemeClr val="accent1"/>
                </a:solidFill>
              </a:rPr>
              <a:t> is: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FF00"/>
                </a:solidFill>
              </a:rPr>
              <a:t>soft and compressible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FF00"/>
                </a:solidFill>
              </a:rPr>
              <a:t>disappears immediately on lying down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FF00"/>
                </a:solidFill>
              </a:rPr>
              <a:t>exhibits an </a:t>
            </a:r>
            <a:r>
              <a:rPr lang="en-US" sz="2000" dirty="0" err="1" smtClean="0">
                <a:solidFill>
                  <a:srgbClr val="FFFF00"/>
                </a:solidFill>
              </a:rPr>
              <a:t>expansile</a:t>
            </a:r>
            <a:r>
              <a:rPr lang="en-US" sz="2000" dirty="0" smtClean="0">
                <a:solidFill>
                  <a:srgbClr val="FFFF00"/>
                </a:solidFill>
              </a:rPr>
              <a:t> cough impulse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FF00"/>
                </a:solidFill>
              </a:rPr>
              <a:t>demonstrates a fluid thrill</a:t>
            </a:r>
          </a:p>
          <a:p>
            <a:endParaRPr lang="en-US" sz="2000" dirty="0"/>
          </a:p>
        </p:txBody>
      </p:sp>
      <p:pic>
        <p:nvPicPr>
          <p:cNvPr id="5" name="Picture 4" descr="Bailey and Love's Short Practice of Surgery - 25th Edition.pdf - Adobe Reade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164" y="0"/>
            <a:ext cx="309183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Champagne bottle 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14ECB9"/>
                </a:solidFill>
              </a:rPr>
              <a:t>Inverted beer bottle look</a:t>
            </a:r>
          </a:p>
          <a:p>
            <a:endParaRPr lang="en-US" sz="2400" dirty="0" smtClean="0">
              <a:solidFill>
                <a:srgbClr val="14ECB9"/>
              </a:solidFill>
            </a:endParaRPr>
          </a:p>
          <a:p>
            <a:r>
              <a:rPr lang="en-US" sz="2400" dirty="0" smtClean="0">
                <a:solidFill>
                  <a:srgbClr val="14ECB9"/>
                </a:solidFill>
              </a:rPr>
              <a:t>Contraction of ankle skin and s/c tissue with prominent edematous calf</a:t>
            </a:r>
            <a:endParaRPr lang="en-US" sz="2400" dirty="0">
              <a:solidFill>
                <a:srgbClr val="14ECB9"/>
              </a:solidFill>
            </a:endParaRPr>
          </a:p>
        </p:txBody>
      </p:sp>
      <p:pic>
        <p:nvPicPr>
          <p:cNvPr id="4" name="Picture 3" descr="champagne bottl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733800"/>
            <a:ext cx="3152776" cy="2819400"/>
          </a:xfrm>
          <a:prstGeom prst="rect">
            <a:avLst/>
          </a:prstGeom>
        </p:spPr>
      </p:pic>
      <p:pic>
        <p:nvPicPr>
          <p:cNvPr id="5" name="Picture 4" descr="veuve-clicquot-nv-champagne-france-37-5cl-half-bot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657600"/>
            <a:ext cx="2838450" cy="283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Talipes</a:t>
            </a:r>
            <a:r>
              <a:rPr lang="en-US" dirty="0" smtClean="0"/>
              <a:t> </a:t>
            </a:r>
            <a:r>
              <a:rPr lang="en-US" dirty="0" err="1" smtClean="0"/>
              <a:t>equinovarus</a:t>
            </a:r>
            <a:endParaRPr lang="en-US" dirty="0"/>
          </a:p>
        </p:txBody>
      </p:sp>
      <p:pic>
        <p:nvPicPr>
          <p:cNvPr id="4" name="Content Placeholder 3" descr="Talipes-equinovaru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2051" y="1828800"/>
            <a:ext cx="4795349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solidFill>
                  <a:schemeClr val="accent1">
                    <a:satMod val="150000"/>
                  </a:schemeClr>
                </a:solidFill>
              </a:rPr>
              <a:t>Special Tests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GB" sz="2800" dirty="0" smtClean="0">
                <a:solidFill>
                  <a:schemeClr val="hlink"/>
                </a:solidFill>
              </a:rPr>
              <a:t>1.  The </a:t>
            </a:r>
            <a:r>
              <a:rPr lang="en-GB" sz="2800" dirty="0" err="1" smtClean="0">
                <a:solidFill>
                  <a:schemeClr val="hlink"/>
                </a:solidFill>
              </a:rPr>
              <a:t>Trendelenburg</a:t>
            </a:r>
            <a:r>
              <a:rPr lang="en-GB" sz="2800" dirty="0" smtClean="0">
                <a:solidFill>
                  <a:schemeClr val="hlink"/>
                </a:solidFill>
              </a:rPr>
              <a:t> test</a:t>
            </a:r>
            <a:endParaRPr lang="en-GB" sz="2400" dirty="0" smtClean="0">
              <a:solidFill>
                <a:schemeClr val="hlink"/>
              </a:solidFill>
            </a:endParaRPr>
          </a:p>
          <a:p>
            <a:pPr marL="990600" lvl="1" indent="-533400" eaLnBrk="1" hangingPunct="1">
              <a:buFont typeface="Wingdings" pitchFamily="2" charset="2"/>
              <a:buChar char="n"/>
            </a:pPr>
            <a:r>
              <a:rPr lang="en-GB" sz="2000" dirty="0" smtClean="0"/>
              <a:t>Used to assess the competence of SFJ</a:t>
            </a:r>
          </a:p>
          <a:p>
            <a:pPr marL="990600" lvl="1" indent="-533400" eaLnBrk="1" hangingPunct="1">
              <a:buFont typeface="Wingdings" pitchFamily="2" charset="2"/>
              <a:buChar char="n"/>
            </a:pPr>
            <a:r>
              <a:rPr lang="en-GB" sz="2000" dirty="0" smtClean="0"/>
              <a:t>Patient lies flat</a:t>
            </a:r>
          </a:p>
          <a:p>
            <a:pPr marL="990600" lvl="1" indent="-533400" eaLnBrk="1" hangingPunct="1">
              <a:buFont typeface="Wingdings" pitchFamily="2" charset="2"/>
              <a:buChar char="n"/>
            </a:pPr>
            <a:r>
              <a:rPr lang="en-GB" sz="2000" dirty="0" smtClean="0"/>
              <a:t>Elevate the leg and gently empty the veins</a:t>
            </a:r>
          </a:p>
          <a:p>
            <a:pPr marL="990600" lvl="1" indent="-533400" eaLnBrk="1" hangingPunct="1">
              <a:buFont typeface="Wingdings" pitchFamily="2" charset="2"/>
              <a:buChar char="n"/>
            </a:pPr>
            <a:r>
              <a:rPr lang="en-GB" sz="2000" dirty="0" smtClean="0"/>
              <a:t>Palpate the SFJ and ask the patient to stand whilst maintaining pressure</a:t>
            </a:r>
          </a:p>
          <a:p>
            <a:pPr marL="990600" lvl="1" indent="-533400" eaLnBrk="1" hangingPunct="1">
              <a:buFont typeface="Wingdings" pitchFamily="2" charset="2"/>
              <a:buChar char="n"/>
            </a:pPr>
            <a:endParaRPr lang="en-GB" sz="2000" dirty="0" smtClean="0"/>
          </a:p>
          <a:p>
            <a:pPr marL="990600" lvl="1" indent="-533400" eaLnBrk="1" hangingPunct="1">
              <a:buFont typeface="Wingdings" pitchFamily="2" charset="2"/>
              <a:buChar char="n"/>
            </a:pPr>
            <a:r>
              <a:rPr lang="en-GB" sz="2000" dirty="0" smtClean="0"/>
              <a:t>Findings:</a:t>
            </a:r>
            <a:endParaRPr lang="en-GB" sz="1600" dirty="0" smtClean="0"/>
          </a:p>
          <a:p>
            <a:pPr marL="990600" lvl="1" indent="-533400" eaLnBrk="1" hangingPunct="1">
              <a:buFont typeface="Wingdings" pitchFamily="2" charset="2"/>
              <a:buChar char="n"/>
            </a:pPr>
            <a:r>
              <a:rPr lang="en-GB" sz="2000" dirty="0" smtClean="0"/>
              <a:t>Rapid filling after thumb released→ SFJ is incompetent</a:t>
            </a:r>
          </a:p>
          <a:p>
            <a:pPr marL="990600" lvl="1" indent="-533400" eaLnBrk="1" hangingPunct="1">
              <a:buFont typeface="Wingdings" pitchFamily="2" charset="2"/>
              <a:buChar char="n"/>
            </a:pPr>
            <a:r>
              <a:rPr lang="en-GB" sz="2000" dirty="0" smtClean="0"/>
              <a:t>Filling from below upwards without releasing thumb →presence of distal incompetent perforators</a:t>
            </a:r>
          </a:p>
          <a:p>
            <a:pPr marL="990600" lvl="1" indent="-533400" eaLnBrk="1" hangingPunct="1">
              <a:buFontTx/>
              <a:buChar char="•"/>
            </a:pP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38200"/>
            <a:ext cx="6969198" cy="5638930"/>
          </a:xfrm>
        </p:spPr>
      </p:pic>
    </p:spTree>
    <p:extLst>
      <p:ext uri="{BB962C8B-B14F-4D97-AF65-F5344CB8AC3E}">
        <p14:creationId xmlns:p14="http://schemas.microsoft.com/office/powerpoint/2010/main" val="100563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8610600" cy="6248400"/>
          </a:xfrm>
        </p:spPr>
        <p:txBody>
          <a:bodyPr/>
          <a:lstStyle/>
          <a:p>
            <a:pPr marL="514350" indent="-514350" eaLnBrk="1" hangingPunct="1">
              <a:buFont typeface="Wingdings" pitchFamily="2" charset="2"/>
              <a:buNone/>
            </a:pPr>
            <a:r>
              <a:rPr lang="en-GB" dirty="0" smtClean="0">
                <a:solidFill>
                  <a:schemeClr val="hlink"/>
                </a:solidFill>
              </a:rPr>
              <a:t>2. Tourniquet test</a:t>
            </a:r>
          </a:p>
          <a:p>
            <a:pPr marL="971550" lvl="1" indent="-514350" eaLnBrk="1" hangingPunct="1">
              <a:buFont typeface="Wingdings" pitchFamily="2" charset="2"/>
              <a:buChar char="n"/>
            </a:pPr>
            <a:r>
              <a:rPr lang="en-GB" sz="2000" dirty="0" smtClean="0"/>
              <a:t>Uses a tourniquet to control the junction rather than fingers</a:t>
            </a:r>
          </a:p>
          <a:p>
            <a:pPr marL="971550" lvl="1" indent="-514350" eaLnBrk="1" hangingPunct="1">
              <a:buFont typeface="Wingdings" pitchFamily="2" charset="2"/>
              <a:buChar char="n"/>
            </a:pPr>
            <a:r>
              <a:rPr lang="en-GB" sz="2000" dirty="0" smtClean="0"/>
              <a:t>Advantage of moving the tourniquet lower (mid-thigh region)</a:t>
            </a:r>
          </a:p>
          <a:p>
            <a:pPr marL="971550" lvl="1" indent="-514350" eaLnBrk="1" hangingPunct="1">
              <a:buFont typeface="Wingdings" pitchFamily="2" charset="2"/>
              <a:buChar char="n"/>
            </a:pPr>
            <a:r>
              <a:rPr lang="en-GB" sz="2000" dirty="0" smtClean="0"/>
              <a:t>Test is unreliable below the knee</a:t>
            </a:r>
          </a:p>
          <a:p>
            <a:pPr marL="971550" lvl="1" indent="-514350" eaLnBrk="1" hangingPunct="1">
              <a:buFont typeface="Wingdings" pitchFamily="2" charset="2"/>
              <a:buChar char="n"/>
            </a:pPr>
            <a:endParaRPr lang="en-GB" dirty="0" smtClean="0">
              <a:solidFill>
                <a:schemeClr val="hlink"/>
              </a:solidFill>
            </a:endParaRPr>
          </a:p>
          <a:p>
            <a:pPr marL="514350" indent="-514350" eaLnBrk="1" hangingPunct="1">
              <a:buFont typeface="Wingdings" pitchFamily="2" charset="2"/>
              <a:buNone/>
            </a:pPr>
            <a:r>
              <a:rPr lang="en-GB" dirty="0" smtClean="0">
                <a:solidFill>
                  <a:schemeClr val="hlink"/>
                </a:solidFill>
              </a:rPr>
              <a:t>3. </a:t>
            </a:r>
            <a:r>
              <a:rPr lang="en-GB" dirty="0" err="1" smtClean="0">
                <a:solidFill>
                  <a:schemeClr val="hlink"/>
                </a:solidFill>
              </a:rPr>
              <a:t>Perthes</a:t>
            </a:r>
            <a:r>
              <a:rPr lang="en-GB" dirty="0" smtClean="0">
                <a:solidFill>
                  <a:schemeClr val="hlink"/>
                </a:solidFill>
              </a:rPr>
              <a:t> Test</a:t>
            </a:r>
          </a:p>
          <a:p>
            <a:pPr marL="933450" lvl="3" indent="-514350">
              <a:buFont typeface="Wingdings" pitchFamily="2" charset="2"/>
              <a:buChar char="n"/>
            </a:pPr>
            <a:r>
              <a:rPr lang="en-GB" dirty="0" smtClean="0"/>
              <a:t>Empty the vein as above, place a tourniquet around the thigh, stand the patient up. </a:t>
            </a:r>
          </a:p>
          <a:p>
            <a:pPr marL="933450" lvl="3" indent="-514350">
              <a:buFont typeface="Wingdings" pitchFamily="2" charset="2"/>
              <a:buChar char="n"/>
            </a:pPr>
            <a:r>
              <a:rPr lang="en-GB" dirty="0" smtClean="0"/>
              <a:t>Ask them to rapidly stand up and down on their toes – filling of the veins indicated deep venous incompetence. This is a painful and rarely used test.</a:t>
            </a:r>
          </a:p>
          <a:p>
            <a:pPr marL="933450" lvl="3" indent="-514350" eaLnBrk="1" hangingPunct="1">
              <a:buFont typeface="Wingdings" pitchFamily="2" charset="2"/>
              <a:buChar char="n"/>
            </a:pPr>
            <a:endParaRPr lang="en-GB" dirty="0" smtClean="0"/>
          </a:p>
          <a:p>
            <a:pPr marL="514350" indent="-514350" eaLnBrk="1" hangingPunct="1">
              <a:buNone/>
            </a:pPr>
            <a:r>
              <a:rPr lang="en-GB" dirty="0" smtClean="0">
                <a:solidFill>
                  <a:schemeClr val="hlink"/>
                </a:solidFill>
              </a:rPr>
              <a:t>4. Schwartz test</a:t>
            </a:r>
          </a:p>
          <a:p>
            <a:pPr marL="933450" lvl="3" indent="-514350" eaLnBrk="1" hangingPunct="1">
              <a:buFont typeface="Wingdings" pitchFamily="2" charset="2"/>
              <a:buChar char="n"/>
            </a:pPr>
            <a:r>
              <a:rPr lang="en-GB" dirty="0" smtClean="0"/>
              <a:t>In standing </a:t>
            </a:r>
            <a:r>
              <a:rPr lang="en-GB" dirty="0" err="1" smtClean="0"/>
              <a:t>position,tap</a:t>
            </a:r>
            <a:r>
              <a:rPr lang="en-GB" dirty="0" smtClean="0"/>
              <a:t> the lower part of vein</a:t>
            </a:r>
          </a:p>
          <a:p>
            <a:pPr marL="933450" lvl="3" indent="-514350" eaLnBrk="1" hangingPunct="1">
              <a:buFont typeface="Wingdings" pitchFamily="2" charset="2"/>
              <a:buChar char="n"/>
            </a:pPr>
            <a:r>
              <a:rPr lang="en-GB" dirty="0" smtClean="0"/>
              <a:t>Impulse felt on </a:t>
            </a:r>
            <a:r>
              <a:rPr lang="en-GB" dirty="0" err="1" smtClean="0"/>
              <a:t>saphenofemoral</a:t>
            </a:r>
            <a:r>
              <a:rPr lang="en-GB" dirty="0" smtClean="0"/>
              <a:t> junction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1877422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447800"/>
            <a:ext cx="3276600" cy="51587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841" y="1447800"/>
            <a:ext cx="291465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CVI in legs</a:t>
            </a:r>
            <a:endParaRPr lang="en-US" sz="3600" b="1" i="1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400" dirty="0" smtClean="0">
                <a:solidFill>
                  <a:srgbClr val="FFFF00"/>
                </a:solidFill>
              </a:rPr>
              <a:t>Includes</a:t>
            </a:r>
          </a:p>
          <a:p>
            <a:pPr>
              <a:buNone/>
            </a:pPr>
            <a:endParaRPr lang="en-US" dirty="0"/>
          </a:p>
          <a:p>
            <a:r>
              <a:rPr lang="en-US" sz="2400" dirty="0" err="1" smtClean="0"/>
              <a:t>Telangectasias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Reticular veins</a:t>
            </a:r>
          </a:p>
          <a:p>
            <a:endParaRPr lang="en-US" sz="2400" dirty="0"/>
          </a:p>
          <a:p>
            <a:r>
              <a:rPr lang="en-US" sz="2400" dirty="0" smtClean="0"/>
              <a:t>Varicose veins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839200" cy="64770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5.Pratt’s test-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err="1" smtClean="0"/>
              <a:t>Esmarch</a:t>
            </a:r>
            <a:r>
              <a:rPr lang="en-US" sz="2000" dirty="0" smtClean="0"/>
              <a:t> bandage applied on the leg from below upward with tourniquet on </a:t>
            </a:r>
            <a:r>
              <a:rPr lang="en-US" sz="2000" dirty="0" err="1" smtClean="0"/>
              <a:t>saphenofemoral</a:t>
            </a:r>
            <a:r>
              <a:rPr lang="en-US" sz="2000" dirty="0" smtClean="0"/>
              <a:t> junction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Release of bandages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Perforators seen as blow outs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6.Morrissey’s cough impulse test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limb elevated and veins emptied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Patient is asked to cough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err="1" smtClean="0"/>
              <a:t>Expansile</a:t>
            </a:r>
            <a:r>
              <a:rPr lang="en-US" sz="2000" dirty="0" smtClean="0"/>
              <a:t> impulse in </a:t>
            </a:r>
            <a:r>
              <a:rPr lang="en-US" sz="2000" dirty="0" err="1" smtClean="0"/>
              <a:t>saphenofemoral</a:t>
            </a:r>
            <a:r>
              <a:rPr lang="en-US" sz="2000" dirty="0" smtClean="0"/>
              <a:t> junction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en-US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7.Fegan’s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test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Line of varicosities marked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Site where perforators pierce deep fascia-</a:t>
            </a:r>
            <a:r>
              <a:rPr lang="en-US" sz="2000" dirty="0" smtClean="0">
                <a:solidFill>
                  <a:srgbClr val="FFFF00"/>
                </a:solidFill>
              </a:rPr>
              <a:t>bulges on standing</a:t>
            </a:r>
          </a:p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                                                                    circular depressions on lying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40386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  <a:buClr>
                <a:schemeClr val="bg2"/>
              </a:buClr>
              <a:buSzPct val="80000"/>
              <a:buFont typeface="Wingdings" pitchFamily="2" charset="2"/>
              <a:buChar char="q"/>
            </a:pPr>
            <a:endParaRPr lang="en-US" sz="2000" dirty="0"/>
          </a:p>
          <a:p>
            <a:pPr>
              <a:lnSpc>
                <a:spcPct val="80000"/>
              </a:lnSpc>
              <a:buClr>
                <a:schemeClr val="bg2"/>
              </a:buClr>
              <a:buSzPct val="80000"/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14ECB9"/>
                </a:solidFill>
              </a:rPr>
              <a:t>Hemorrhage</a:t>
            </a:r>
          </a:p>
          <a:p>
            <a:pPr>
              <a:lnSpc>
                <a:spcPct val="80000"/>
              </a:lnSpc>
              <a:buClr>
                <a:schemeClr val="bg2"/>
              </a:buClr>
              <a:buSzPct val="80000"/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14ECB9"/>
                </a:solidFill>
              </a:rPr>
              <a:t>Ulcerations</a:t>
            </a:r>
          </a:p>
          <a:p>
            <a:pPr>
              <a:lnSpc>
                <a:spcPct val="80000"/>
              </a:lnSpc>
              <a:buClr>
                <a:schemeClr val="bg2"/>
              </a:buClr>
              <a:buSzPct val="80000"/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14ECB9"/>
                </a:solidFill>
              </a:rPr>
              <a:t>phlebitis</a:t>
            </a:r>
            <a:endParaRPr lang="en-US" sz="2800" dirty="0">
              <a:solidFill>
                <a:srgbClr val="14ECB9"/>
              </a:solidFill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SzPct val="80000"/>
              <a:buFont typeface="Wingdings" pitchFamily="2" charset="2"/>
              <a:buChar char="q"/>
            </a:pPr>
            <a:r>
              <a:rPr lang="en-US" sz="2800" dirty="0">
                <a:solidFill>
                  <a:srgbClr val="14ECB9"/>
                </a:solidFill>
              </a:rPr>
              <a:t>Pigmentations </a:t>
            </a:r>
            <a:endParaRPr lang="en-US" sz="2800" dirty="0" smtClean="0">
              <a:solidFill>
                <a:srgbClr val="14ECB9"/>
              </a:solidFill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SzPct val="80000"/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14ECB9"/>
                </a:solidFill>
              </a:rPr>
              <a:t>Eczema</a:t>
            </a:r>
          </a:p>
          <a:p>
            <a:pPr>
              <a:lnSpc>
                <a:spcPct val="80000"/>
              </a:lnSpc>
              <a:buClr>
                <a:schemeClr val="bg2"/>
              </a:buClr>
              <a:buSzPct val="80000"/>
              <a:buFont typeface="Wingdings" pitchFamily="2" charset="2"/>
              <a:buChar char="q"/>
            </a:pPr>
            <a:r>
              <a:rPr lang="en-US" sz="2800" dirty="0" err="1" smtClean="0">
                <a:solidFill>
                  <a:srgbClr val="14ECB9"/>
                </a:solidFill>
              </a:rPr>
              <a:t>lipodermatosclerosis</a:t>
            </a:r>
            <a:endParaRPr lang="en-US" sz="2800" dirty="0" smtClean="0">
              <a:solidFill>
                <a:srgbClr val="14ECB9"/>
              </a:solidFill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SzPct val="80000"/>
              <a:buFont typeface="Wingdings" pitchFamily="2" charset="2"/>
              <a:buChar char="q"/>
            </a:pPr>
            <a:r>
              <a:rPr lang="en-US" sz="2800" dirty="0" err="1" smtClean="0">
                <a:solidFill>
                  <a:srgbClr val="14ECB9"/>
                </a:solidFill>
              </a:rPr>
              <a:t>Periostitis</a:t>
            </a:r>
            <a:endParaRPr lang="en-US" sz="2800" dirty="0" smtClean="0">
              <a:solidFill>
                <a:srgbClr val="14ECB9"/>
              </a:solidFill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SzPct val="80000"/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14ECB9"/>
                </a:solidFill>
              </a:rPr>
              <a:t>Calcification of vein </a:t>
            </a:r>
            <a:endParaRPr lang="en-US" sz="2800" dirty="0">
              <a:solidFill>
                <a:srgbClr val="14ECB9"/>
              </a:solidFill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SzPct val="80000"/>
              <a:buFont typeface="Wingdings" pitchFamily="2" charset="2"/>
              <a:buChar char="q"/>
            </a:pPr>
            <a:r>
              <a:rPr lang="en-US" sz="2800" dirty="0" err="1" smtClean="0">
                <a:solidFill>
                  <a:srgbClr val="14ECB9"/>
                </a:solidFill>
              </a:rPr>
              <a:t>Equinus</a:t>
            </a:r>
            <a:r>
              <a:rPr lang="en-US" sz="2800" dirty="0" smtClean="0">
                <a:solidFill>
                  <a:srgbClr val="14ECB9"/>
                </a:solidFill>
              </a:rPr>
              <a:t> deformity     </a:t>
            </a:r>
            <a:endParaRPr lang="en-US" sz="2800" dirty="0">
              <a:solidFill>
                <a:srgbClr val="14ECB9"/>
              </a:solidFill>
            </a:endParaRPr>
          </a:p>
          <a:p>
            <a:pPr>
              <a:lnSpc>
                <a:spcPct val="80000"/>
              </a:lnSpc>
              <a:buClr>
                <a:schemeClr val="bg2"/>
              </a:buClr>
              <a:buSzPct val="80000"/>
              <a:buFont typeface="Wingdings" pitchFamily="2" charset="2"/>
              <a:buChar char="q"/>
            </a:pPr>
            <a:r>
              <a:rPr lang="en-US" sz="2800" dirty="0">
                <a:solidFill>
                  <a:srgbClr val="14ECB9"/>
                </a:solidFill>
              </a:rPr>
              <a:t>Acute fat necrosis can occur, </a:t>
            </a:r>
            <a:r>
              <a:rPr lang="en-US" sz="2800" dirty="0" err="1">
                <a:solidFill>
                  <a:srgbClr val="14ECB9"/>
                </a:solidFill>
              </a:rPr>
              <a:t>esp</a:t>
            </a:r>
            <a:r>
              <a:rPr lang="en-US" sz="2800" dirty="0">
                <a:solidFill>
                  <a:srgbClr val="14ECB9"/>
                </a:solidFill>
              </a:rPr>
              <a:t>: at </a:t>
            </a:r>
            <a:r>
              <a:rPr lang="en-US" sz="2800" dirty="0" smtClean="0">
                <a:solidFill>
                  <a:srgbClr val="14ECB9"/>
                </a:solidFill>
              </a:rPr>
              <a:t>ankle</a:t>
            </a:r>
          </a:p>
          <a:p>
            <a:pPr>
              <a:lnSpc>
                <a:spcPct val="80000"/>
              </a:lnSpc>
              <a:buClr>
                <a:schemeClr val="bg2"/>
              </a:buClr>
              <a:buSzPct val="80000"/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14ECB9"/>
                </a:solidFill>
              </a:rPr>
              <a:t>Deep vein thrombosis</a:t>
            </a:r>
            <a:endParaRPr lang="en-US" sz="2800" dirty="0">
              <a:solidFill>
                <a:srgbClr val="14ECB9"/>
              </a:solidFill>
            </a:endParaRPr>
          </a:p>
        </p:txBody>
      </p:sp>
      <p:sp>
        <p:nvSpPr>
          <p:cNvPr id="29701" name="WordArt 5"/>
          <p:cNvSpPr>
            <a:spLocks noChangeArrowheads="1" noChangeShapeType="1" noTextEdit="1"/>
          </p:cNvSpPr>
          <p:nvPr/>
        </p:nvSpPr>
        <p:spPr bwMode="auto">
          <a:xfrm>
            <a:off x="2057400" y="495300"/>
            <a:ext cx="4495800" cy="6477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66CCFF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 Black"/>
              </a:rPr>
              <a:t>Complications</a:t>
            </a:r>
            <a:endParaRPr lang="en-US" sz="3600" kern="10" dirty="0">
              <a:ln w="9525">
                <a:solidFill>
                  <a:srgbClr val="CC3300"/>
                </a:solidFill>
                <a:round/>
                <a:headEnd/>
                <a:tailEnd/>
              </a:ln>
              <a:solidFill>
                <a:srgbClr val="66CCFF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02" name="WordArt 10"/>
          <p:cNvSpPr>
            <a:spLocks noChangeArrowheads="1" noChangeShapeType="1" noTextEdit="1"/>
          </p:cNvSpPr>
          <p:nvPr/>
        </p:nvSpPr>
        <p:spPr bwMode="auto">
          <a:xfrm>
            <a:off x="5105400" y="5791200"/>
            <a:ext cx="25908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chemeClr val="bg2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685800"/>
            <a:ext cx="8610600" cy="5715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u="sng" dirty="0" smtClean="0">
                <a:solidFill>
                  <a:srgbClr val="00FFCC"/>
                </a:solidFill>
              </a:rPr>
              <a:t>Fibrin cuff theory</a:t>
            </a:r>
          </a:p>
          <a:p>
            <a:pPr marL="457200" indent="-457200"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         </a:t>
            </a:r>
            <a:r>
              <a:rPr lang="en-US" sz="2000" dirty="0" err="1" smtClean="0">
                <a:solidFill>
                  <a:srgbClr val="FFFF00"/>
                </a:solidFill>
              </a:rPr>
              <a:t>valvular</a:t>
            </a:r>
            <a:r>
              <a:rPr lang="en-US" sz="2000" dirty="0" smtClean="0">
                <a:solidFill>
                  <a:srgbClr val="FFFF00"/>
                </a:solidFill>
              </a:rPr>
              <a:t> incompetence       venous stasis</a:t>
            </a:r>
            <a:endParaRPr lang="en-US" sz="2400" u="sng" dirty="0" smtClean="0">
              <a:solidFill>
                <a:srgbClr val="00FFCC"/>
              </a:solidFill>
            </a:endParaRPr>
          </a:p>
          <a:p>
            <a:pPr marL="457200" indent="-457200">
              <a:buNone/>
            </a:pPr>
            <a:r>
              <a:rPr lang="en-US" sz="2400" dirty="0" smtClean="0">
                <a:solidFill>
                  <a:srgbClr val="00FFCC"/>
                </a:solidFill>
              </a:rPr>
              <a:t>       </a:t>
            </a:r>
          </a:p>
          <a:p>
            <a:pPr marL="457200" indent="-457200"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               c/c ambulatory venous hypertension</a:t>
            </a:r>
          </a:p>
          <a:p>
            <a:pPr marL="457200" indent="-457200">
              <a:buNone/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457200" indent="-457200"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               Defective micro circulation       Excessive RBC </a:t>
            </a:r>
            <a:r>
              <a:rPr lang="en-US" sz="2000" dirty="0" err="1" smtClean="0">
                <a:solidFill>
                  <a:srgbClr val="FFFF00"/>
                </a:solidFill>
              </a:rPr>
              <a:t>lysis</a:t>
            </a:r>
            <a:r>
              <a:rPr lang="en-US" sz="2000" dirty="0" smtClean="0">
                <a:solidFill>
                  <a:srgbClr val="FFFF00"/>
                </a:solidFill>
              </a:rPr>
              <a:t>        </a:t>
            </a:r>
            <a:r>
              <a:rPr lang="en-US" sz="2000" dirty="0" smtClean="0">
                <a:solidFill>
                  <a:srgbClr val="FF0000"/>
                </a:solidFill>
              </a:rPr>
              <a:t>eczema</a:t>
            </a:r>
            <a:r>
              <a:rPr lang="en-US" sz="2000" dirty="0" smtClean="0">
                <a:solidFill>
                  <a:srgbClr val="FFFF00"/>
                </a:solidFill>
              </a:rPr>
              <a:t>  </a:t>
            </a:r>
          </a:p>
          <a:p>
            <a:pPr marL="457200" indent="-457200">
              <a:buNone/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457200" indent="-457200"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                                           Excessive release of </a:t>
            </a:r>
            <a:r>
              <a:rPr lang="en-US" sz="2000" dirty="0" err="1" smtClean="0">
                <a:solidFill>
                  <a:srgbClr val="FFFF00"/>
                </a:solidFill>
              </a:rPr>
              <a:t>hemosiderin</a:t>
            </a:r>
            <a:r>
              <a:rPr lang="en-US" sz="2000" dirty="0" smtClean="0">
                <a:solidFill>
                  <a:srgbClr val="FFFF00"/>
                </a:solidFill>
              </a:rPr>
              <a:t> and fibrin</a:t>
            </a:r>
          </a:p>
          <a:p>
            <a:pPr marL="457200" indent="-457200">
              <a:buNone/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457200" indent="-45720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                  </a:t>
            </a:r>
            <a:r>
              <a:rPr lang="en-US" sz="2000" dirty="0" err="1" smtClean="0">
                <a:solidFill>
                  <a:srgbClr val="FF0000"/>
                </a:solidFill>
              </a:rPr>
              <a:t>Pigmentation,dermatitis</a:t>
            </a:r>
            <a:r>
              <a:rPr lang="en-US" sz="2000" dirty="0" smtClean="0">
                <a:solidFill>
                  <a:srgbClr val="FF0000"/>
                </a:solidFill>
              </a:rPr>
              <a:t> and </a:t>
            </a:r>
            <a:r>
              <a:rPr lang="en-US" sz="2000" dirty="0" err="1" smtClean="0">
                <a:solidFill>
                  <a:srgbClr val="FF0000"/>
                </a:solidFill>
              </a:rPr>
              <a:t>lipodermatosclerosis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457200" indent="-457200">
              <a:buNone/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457200" indent="-457200"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        capillary endothelial damage          lack of exchange of nutrients </a:t>
            </a:r>
          </a:p>
          <a:p>
            <a:pPr marL="457200" indent="-457200">
              <a:buNone/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457200" indent="-457200"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                                                              Anoxia</a:t>
            </a:r>
          </a:p>
          <a:p>
            <a:pPr marL="457200" indent="-457200">
              <a:buNone/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457200" indent="-45720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                                                              ULCER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Reasons for complications</a:t>
            </a:r>
          </a:p>
          <a:p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3810000" y="1600200"/>
            <a:ext cx="304800" cy="457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3810000" y="2286000"/>
            <a:ext cx="304800" cy="457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5715000" y="3048000"/>
            <a:ext cx="304800" cy="457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5715000" y="3733800"/>
            <a:ext cx="304800" cy="457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5029200" y="5181600"/>
            <a:ext cx="304800" cy="457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5029200" y="5943600"/>
            <a:ext cx="304800" cy="457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 flipV="1">
            <a:off x="3352800" y="1219200"/>
            <a:ext cx="5334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 flipV="1">
            <a:off x="4267200" y="2743200"/>
            <a:ext cx="5334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 flipV="1">
            <a:off x="4038600" y="4953000"/>
            <a:ext cx="6858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Down Arrow 20"/>
          <p:cNvSpPr/>
          <p:nvPr/>
        </p:nvSpPr>
        <p:spPr bwMode="auto">
          <a:xfrm>
            <a:off x="3352800" y="4495800"/>
            <a:ext cx="304800" cy="457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 flipV="1">
            <a:off x="7010400" y="2743200"/>
            <a:ext cx="5334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B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33400" y="304800"/>
            <a:ext cx="5249863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sz="2400" b="1" i="1" u="sng" dirty="0" smtClean="0">
                <a:solidFill>
                  <a:srgbClr val="14ECB9"/>
                </a:solidFill>
                <a:ea typeface="MingLiU" pitchFamily="49" charset="-120"/>
              </a:rPr>
              <a:t>2.WBC TRAPPING THEORY</a:t>
            </a:r>
            <a:endParaRPr lang="en-US" sz="2400" b="1" i="1" u="sng" dirty="0">
              <a:solidFill>
                <a:srgbClr val="14ECB9"/>
              </a:solidFill>
              <a:ea typeface="MingLiU" pitchFamily="49" charset="-12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1295400"/>
            <a:ext cx="9144000" cy="5268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ea typeface="宋体" pitchFamily="2" charset="-122"/>
              </a:rPr>
              <a:t>Raised venous pressure      reduced capillary perfusion       trapping of WBC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 smtClean="0">
              <a:solidFill>
                <a:srgbClr val="FFFF00"/>
              </a:solidFill>
              <a:ea typeface="宋体" pitchFamily="2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 smtClean="0">
              <a:solidFill>
                <a:srgbClr val="FFFF00"/>
              </a:solidFill>
              <a:ea typeface="宋体" pitchFamily="2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ea typeface="宋体" pitchFamily="2" charset="-122"/>
              </a:rPr>
              <a:t>Venous hypertension      expression of </a:t>
            </a:r>
            <a:r>
              <a:rPr lang="en-US" sz="2000" dirty="0" err="1" smtClean="0">
                <a:solidFill>
                  <a:srgbClr val="FFFF00"/>
                </a:solidFill>
                <a:ea typeface="宋体" pitchFamily="2" charset="-122"/>
              </a:rPr>
              <a:t>leucocyte</a:t>
            </a:r>
            <a:r>
              <a:rPr lang="en-US" sz="2000" dirty="0" smtClean="0">
                <a:solidFill>
                  <a:srgbClr val="FFFF00"/>
                </a:solidFill>
                <a:ea typeface="宋体" pitchFamily="2" charset="-122"/>
              </a:rPr>
              <a:t> adhesion molecules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FFFF00"/>
                </a:solidFill>
                <a:ea typeface="宋体" pitchFamily="2" charset="-122"/>
              </a:rPr>
              <a:t>    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FFFF00"/>
                </a:solidFill>
                <a:ea typeface="宋体" pitchFamily="2" charset="-122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FFFF00"/>
                </a:solidFill>
                <a:ea typeface="宋体" pitchFamily="2" charset="-122"/>
              </a:rPr>
              <a:t>                                             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FFFF00"/>
                </a:solidFill>
                <a:ea typeface="宋体" pitchFamily="2" charset="-122"/>
              </a:rPr>
              <a:t>                                          adhesion of WBC to capillary endothelial cells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000" dirty="0" smtClean="0">
              <a:solidFill>
                <a:srgbClr val="FFFF00"/>
              </a:solidFill>
              <a:ea typeface="宋体" pitchFamily="2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000" dirty="0" smtClean="0">
              <a:solidFill>
                <a:srgbClr val="FFFF00"/>
              </a:solidFill>
              <a:ea typeface="宋体" pitchFamily="2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000" dirty="0" smtClean="0">
              <a:solidFill>
                <a:srgbClr val="FFFF00"/>
              </a:solidFill>
              <a:ea typeface="宋体" pitchFamily="2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FFFF00"/>
                </a:solidFill>
                <a:ea typeface="宋体" pitchFamily="2" charset="-122"/>
              </a:rPr>
              <a:t>                                        release of </a:t>
            </a:r>
            <a:r>
              <a:rPr lang="en-US" sz="2000" dirty="0" err="1" smtClean="0">
                <a:solidFill>
                  <a:srgbClr val="FFFF00"/>
                </a:solidFill>
                <a:ea typeface="宋体" pitchFamily="2" charset="-122"/>
              </a:rPr>
              <a:t>proteolytic</a:t>
            </a:r>
            <a:r>
              <a:rPr lang="en-US" sz="2000" dirty="0" smtClean="0">
                <a:solidFill>
                  <a:srgbClr val="FFFF00"/>
                </a:solidFill>
                <a:ea typeface="宋体" pitchFamily="2" charset="-122"/>
              </a:rPr>
              <a:t> enzymes and free radicals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000" dirty="0" smtClean="0">
              <a:solidFill>
                <a:srgbClr val="FFFF00"/>
              </a:solidFill>
              <a:ea typeface="宋体" pitchFamily="2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000" dirty="0" smtClean="0">
              <a:solidFill>
                <a:srgbClr val="FFFF00"/>
              </a:solidFill>
              <a:ea typeface="宋体" pitchFamily="2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000" dirty="0" smtClean="0">
              <a:solidFill>
                <a:srgbClr val="FFFF00"/>
              </a:solidFill>
              <a:ea typeface="宋体" pitchFamily="2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FFFF00"/>
                </a:solidFill>
                <a:ea typeface="宋体" pitchFamily="2" charset="-122"/>
              </a:rPr>
              <a:t>                                 </a:t>
            </a:r>
            <a:r>
              <a:rPr lang="en-US" sz="2000" dirty="0" smtClean="0">
                <a:solidFill>
                  <a:srgbClr val="FF0000"/>
                </a:solidFill>
                <a:ea typeface="宋体" pitchFamily="2" charset="-122"/>
              </a:rPr>
              <a:t>Endothelial damage, tissue destruction, local ischemia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000" dirty="0" smtClean="0">
              <a:solidFill>
                <a:srgbClr val="FF0000"/>
              </a:solidFill>
              <a:ea typeface="宋体" pitchFamily="2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000" dirty="0" smtClean="0">
              <a:solidFill>
                <a:srgbClr val="FFFF00"/>
              </a:solidFill>
              <a:ea typeface="宋体" pitchFamily="2" charset="-122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3124200" y="1371600"/>
            <a:ext cx="3810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6705600" y="1371600"/>
            <a:ext cx="3810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2819400" y="2286000"/>
            <a:ext cx="3810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5105400" y="2667000"/>
            <a:ext cx="228600" cy="6858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5105400" y="5105400"/>
            <a:ext cx="228600" cy="6858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5105400" y="3810000"/>
            <a:ext cx="228600" cy="6858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>
                <a:solidFill>
                  <a:srgbClr val="00FFCC"/>
                </a:solidFill>
              </a:rPr>
              <a:t>Varicose ulcer</a:t>
            </a:r>
            <a:endParaRPr lang="en-US" sz="3600" dirty="0">
              <a:solidFill>
                <a:srgbClr val="00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534400" cy="5638800"/>
          </a:xfrm>
        </p:spPr>
        <p:txBody>
          <a:bodyPr/>
          <a:lstStyle/>
          <a:p>
            <a:r>
              <a:rPr lang="en-US" sz="2000" dirty="0" smtClean="0"/>
              <a:t>During </a:t>
            </a:r>
            <a:r>
              <a:rPr lang="en-US" sz="2000" dirty="0" err="1" smtClean="0"/>
              <a:t>recanalization</a:t>
            </a:r>
            <a:r>
              <a:rPr lang="en-US" sz="2000" dirty="0" smtClean="0"/>
              <a:t> of varicose veins or DVT</a:t>
            </a:r>
          </a:p>
          <a:p>
            <a:endParaRPr lang="en-US" sz="2000" dirty="0" smtClean="0"/>
          </a:p>
          <a:p>
            <a:r>
              <a:rPr lang="en-US" sz="2000" dirty="0" smtClean="0"/>
              <a:t>Most common in medial </a:t>
            </a:r>
            <a:r>
              <a:rPr lang="en-US" sz="2000" dirty="0" err="1" smtClean="0"/>
              <a:t>malleolus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Gaiter’s zone</a:t>
            </a:r>
            <a:r>
              <a:rPr lang="en-US" sz="2000" dirty="0" smtClean="0"/>
              <a:t>-handbreadth area around ankle where varicose ulcerations occur</a:t>
            </a:r>
          </a:p>
          <a:p>
            <a:endParaRPr lang="en-US" sz="2000" dirty="0" smtClean="0"/>
          </a:p>
          <a:p>
            <a:r>
              <a:rPr lang="en-US" sz="2000" dirty="0" smtClean="0"/>
              <a:t>Ulcer-</a:t>
            </a:r>
            <a:r>
              <a:rPr lang="en-US" sz="2000" dirty="0" err="1" smtClean="0"/>
              <a:t>shallow,flat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         edge-</a:t>
            </a:r>
            <a:r>
              <a:rPr lang="en-US" sz="2000" dirty="0" err="1" smtClean="0"/>
              <a:t>sloping,pale</a:t>
            </a:r>
            <a:r>
              <a:rPr lang="en-US" sz="2000" dirty="0" smtClean="0"/>
              <a:t> blue </a:t>
            </a:r>
          </a:p>
          <a:p>
            <a:pPr>
              <a:buNone/>
            </a:pPr>
            <a:r>
              <a:rPr lang="en-US" sz="2000" dirty="0" smtClean="0"/>
              <a:t>              slope-filled with pink granulation tissue</a:t>
            </a:r>
          </a:p>
          <a:p>
            <a:r>
              <a:rPr lang="en-US" sz="2000" dirty="0" smtClean="0"/>
              <a:t>c/c ulcer-edge-ragged</a:t>
            </a:r>
          </a:p>
          <a:p>
            <a:pPr>
              <a:buNone/>
            </a:pPr>
            <a:r>
              <a:rPr lang="en-US" sz="2000" dirty="0" smtClean="0"/>
              <a:t>                   floor-fibrous</a:t>
            </a:r>
          </a:p>
          <a:p>
            <a:pPr>
              <a:buNone/>
            </a:pPr>
            <a:r>
              <a:rPr lang="en-US" sz="2000" dirty="0" smtClean="0"/>
              <a:t>                   </a:t>
            </a:r>
            <a:r>
              <a:rPr lang="en-US" sz="2000" dirty="0" err="1" smtClean="0"/>
              <a:t>seropurulent</a:t>
            </a:r>
            <a:r>
              <a:rPr lang="en-US" sz="2000" dirty="0" smtClean="0"/>
              <a:t> discharge with trace of blood</a:t>
            </a:r>
          </a:p>
          <a:p>
            <a:pPr>
              <a:buNone/>
            </a:pPr>
            <a:r>
              <a:rPr lang="en-US" sz="2000" dirty="0" smtClean="0"/>
              <a:t>                   surrounding skin-</a:t>
            </a:r>
            <a:r>
              <a:rPr lang="en-US" sz="2000" dirty="0" err="1" smtClean="0"/>
              <a:t>induration,tenderness,pigmentation</a:t>
            </a:r>
            <a:endParaRPr lang="en-US" sz="2000" dirty="0" smtClean="0"/>
          </a:p>
          <a:p>
            <a:r>
              <a:rPr lang="en-US" sz="2000" dirty="0" smtClean="0"/>
              <a:t>Rarely proceed to </a:t>
            </a:r>
            <a:r>
              <a:rPr lang="en-US" sz="2000" dirty="0" err="1" smtClean="0"/>
              <a:t>scarring,ankylosis,malignancy-</a:t>
            </a:r>
            <a:r>
              <a:rPr lang="en-US" sz="2000" dirty="0" err="1" smtClean="0">
                <a:solidFill>
                  <a:srgbClr val="FF0000"/>
                </a:solidFill>
              </a:rPr>
              <a:t>Marjolin’s</a:t>
            </a:r>
            <a:r>
              <a:rPr lang="en-US" sz="2000" dirty="0" smtClean="0">
                <a:solidFill>
                  <a:srgbClr val="FF0000"/>
                </a:solidFill>
              </a:rPr>
              <a:t> ulcer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Marjolin's-ulc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533400"/>
            <a:ext cx="4216400" cy="3886200"/>
          </a:xfrm>
        </p:spPr>
      </p:pic>
      <p:pic>
        <p:nvPicPr>
          <p:cNvPr id="5" name="Picture 4" descr="veinUlc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85800"/>
            <a:ext cx="3793968" cy="3733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49530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VARICOSE ULCER                                        MARJOLIN’S ULCER            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</a:t>
            </a:r>
            <a:r>
              <a:rPr lang="en-US" sz="3600" dirty="0" err="1" smtClean="0"/>
              <a:t>hrombophlebitis</a:t>
            </a:r>
            <a:endParaRPr lang="en-US" sz="3600" dirty="0"/>
          </a:p>
        </p:txBody>
      </p:sp>
      <p:pic>
        <p:nvPicPr>
          <p:cNvPr id="6" name="Picture 5" descr="thrombophlebit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614738"/>
            <a:ext cx="5257800" cy="3243262"/>
          </a:xfrm>
          <a:prstGeom prst="rect">
            <a:avLst/>
          </a:prstGeom>
        </p:spPr>
      </p:pic>
      <p:pic>
        <p:nvPicPr>
          <p:cNvPr id="8" name="Content Placeholder 7" descr="thrombophl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72557" y="990600"/>
            <a:ext cx="2971443" cy="5867400"/>
          </a:xfrm>
        </p:spPr>
      </p:pic>
      <p:sp>
        <p:nvSpPr>
          <p:cNvPr id="9" name="TextBox 8"/>
          <p:cNvSpPr txBox="1"/>
          <p:nvPr/>
        </p:nvSpPr>
        <p:spPr>
          <a:xfrm>
            <a:off x="0" y="1371600"/>
            <a:ext cx="632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Thrombosis with </a:t>
            </a:r>
            <a:r>
              <a:rPr lang="en-US" sz="2000" dirty="0" err="1" smtClean="0">
                <a:solidFill>
                  <a:schemeClr val="bg1"/>
                </a:solidFill>
              </a:rPr>
              <a:t>infammation</a:t>
            </a:r>
            <a:r>
              <a:rPr lang="en-US" sz="2000" dirty="0" smtClean="0">
                <a:solidFill>
                  <a:schemeClr val="bg1"/>
                </a:solidFill>
              </a:rPr>
              <a:t> of </a:t>
            </a:r>
            <a:r>
              <a:rPr lang="en-US" sz="2000" dirty="0" err="1" smtClean="0">
                <a:solidFill>
                  <a:schemeClr val="bg1"/>
                </a:solidFill>
              </a:rPr>
              <a:t>superfiacial</a:t>
            </a:r>
            <a:r>
              <a:rPr lang="en-US" sz="2000" dirty="0" smtClean="0">
                <a:solidFill>
                  <a:schemeClr val="bg1"/>
                </a:solidFill>
              </a:rPr>
              <a:t> veins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Occur spontaneously/due to minor trauma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Can occur </a:t>
            </a:r>
            <a:r>
              <a:rPr lang="en-US" sz="2000" dirty="0" err="1" smtClean="0">
                <a:solidFill>
                  <a:schemeClr val="bg1"/>
                </a:solidFill>
              </a:rPr>
              <a:t>durin</a:t>
            </a:r>
            <a:r>
              <a:rPr lang="en-US" sz="2000" dirty="0" smtClean="0">
                <a:solidFill>
                  <a:schemeClr val="bg1"/>
                </a:solidFill>
              </a:rPr>
              <a:t> injection of </a:t>
            </a:r>
            <a:r>
              <a:rPr lang="en-US" sz="2000" dirty="0" err="1" smtClean="0">
                <a:solidFill>
                  <a:schemeClr val="bg1"/>
                </a:solidFill>
              </a:rPr>
              <a:t>sclerosing</a:t>
            </a:r>
            <a:r>
              <a:rPr lang="en-US" sz="2000" dirty="0" smtClean="0">
                <a:solidFill>
                  <a:schemeClr val="bg1"/>
                </a:solidFill>
              </a:rPr>
              <a:t> fluid for  treatment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czem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04800"/>
            <a:ext cx="4495800" cy="2743200"/>
          </a:xfrm>
        </p:spPr>
      </p:pic>
      <p:pic>
        <p:nvPicPr>
          <p:cNvPr id="5" name="Picture 4" descr="ankle_pigmentation.2672350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200400"/>
            <a:ext cx="4572000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762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Eczema in varicose vein</a:t>
            </a:r>
            <a:endParaRPr lang="en-US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7" descr="Lipodermatosclerosis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6390" y="533400"/>
            <a:ext cx="401761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181600" y="5867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lipodermatosclerosis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181100" y="290513"/>
            <a:ext cx="77724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ctr"/>
            <a:r>
              <a:rPr lang="en-US" altLang="zh-CN" sz="4000" dirty="0" smtClean="0">
                <a:solidFill>
                  <a:schemeClr val="tx2"/>
                </a:solidFill>
                <a:ea typeface="宋体" pitchFamily="2" charset="-122"/>
              </a:rPr>
              <a:t> 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533400" y="1447800"/>
            <a:ext cx="7924800" cy="476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F87546"/>
                </a:solidFill>
              </a:rPr>
              <a:t>C. (Clinical class):</a:t>
            </a:r>
            <a:r>
              <a:rPr lang="en-US" sz="2400" dirty="0"/>
              <a:t>	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rgbClr val="FFFF00"/>
                </a:solidFill>
              </a:rPr>
              <a:t>- Class </a:t>
            </a:r>
            <a:r>
              <a:rPr lang="en-US" sz="2400" dirty="0">
                <a:solidFill>
                  <a:srgbClr val="FFFF00"/>
                </a:solidFill>
              </a:rPr>
              <a:t>0</a:t>
            </a:r>
            <a:r>
              <a:rPr lang="en-US" sz="2400" dirty="0">
                <a:solidFill>
                  <a:schemeClr val="bg1"/>
                </a:solidFill>
              </a:rPr>
              <a:t>: No visible or palpable signs of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bg1"/>
                </a:solidFill>
              </a:rPr>
              <a:t>                 venous disease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FFFF00"/>
                </a:solidFill>
              </a:rPr>
              <a:t>- Class </a:t>
            </a:r>
            <a:r>
              <a:rPr lang="en-US" sz="2400" dirty="0" smtClean="0">
                <a:solidFill>
                  <a:srgbClr val="FFFF00"/>
                </a:solidFill>
              </a:rPr>
              <a:t>I </a:t>
            </a:r>
            <a:r>
              <a:rPr lang="en-US" sz="2400" dirty="0" smtClean="0">
                <a:solidFill>
                  <a:schemeClr val="bg1"/>
                </a:solidFill>
              </a:rPr>
              <a:t>: </a:t>
            </a:r>
            <a:r>
              <a:rPr lang="en-US" sz="2400" dirty="0" err="1">
                <a:solidFill>
                  <a:schemeClr val="bg1"/>
                </a:solidFill>
              </a:rPr>
              <a:t>Telangiectasis</a:t>
            </a:r>
            <a:r>
              <a:rPr lang="en-US" sz="2400" dirty="0">
                <a:solidFill>
                  <a:schemeClr val="bg1"/>
                </a:solidFill>
              </a:rPr>
              <a:t> or reticular veins.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FFFF00"/>
                </a:solidFill>
              </a:rPr>
              <a:t>- Class 2</a:t>
            </a:r>
            <a:r>
              <a:rPr lang="en-US" sz="2400" dirty="0">
                <a:solidFill>
                  <a:schemeClr val="bg1"/>
                </a:solidFill>
              </a:rPr>
              <a:t>: Varicose veins</a:t>
            </a:r>
            <a:r>
              <a:rPr lang="en-US" sz="2400" dirty="0"/>
              <a:t>.	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FFFF00"/>
                </a:solidFill>
              </a:rPr>
              <a:t>- Class 3</a:t>
            </a:r>
            <a:r>
              <a:rPr lang="en-US" sz="2400" dirty="0">
                <a:solidFill>
                  <a:schemeClr val="bg1"/>
                </a:solidFill>
              </a:rPr>
              <a:t>: Edema.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FFFF00"/>
                </a:solidFill>
              </a:rPr>
              <a:t>- Class 4</a:t>
            </a:r>
            <a:r>
              <a:rPr lang="en-US" sz="2400" dirty="0">
                <a:solidFill>
                  <a:schemeClr val="bg1"/>
                </a:solidFill>
              </a:rPr>
              <a:t>: Skin changes e.g. venous eczema,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bg1"/>
                </a:solidFill>
              </a:rPr>
              <a:t>              pigmentation and </a:t>
            </a:r>
            <a:r>
              <a:rPr lang="en-US" sz="2400" dirty="0" err="1">
                <a:solidFill>
                  <a:schemeClr val="bg1"/>
                </a:solidFill>
              </a:rPr>
              <a:t>lipodermatosclerosis</a:t>
            </a:r>
            <a:r>
              <a:rPr lang="en-US" sz="2400" dirty="0"/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FFFF00"/>
                </a:solidFill>
              </a:rPr>
              <a:t>- Class 5</a:t>
            </a:r>
            <a:r>
              <a:rPr lang="en-US" sz="2400" dirty="0">
                <a:solidFill>
                  <a:schemeClr val="bg1"/>
                </a:solidFill>
              </a:rPr>
              <a:t>: Skin changes with healed ulceration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2400" dirty="0">
                <a:solidFill>
                  <a:srgbClr val="FFFF00"/>
                </a:solidFill>
                <a:ea typeface="宋体" pitchFamily="2" charset="-122"/>
              </a:rPr>
              <a:t>- Class 6</a:t>
            </a:r>
            <a:r>
              <a:rPr lang="en-US" altLang="zh-CN" sz="2400" dirty="0">
                <a:solidFill>
                  <a:schemeClr val="bg1"/>
                </a:solidFill>
                <a:ea typeface="宋体" pitchFamily="2" charset="-122"/>
              </a:rPr>
              <a:t>: Skin changes with active ulceration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381000"/>
            <a:ext cx="556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92D050"/>
                </a:solidFill>
              </a:rPr>
              <a:t>Classiffication</a:t>
            </a:r>
            <a:r>
              <a:rPr lang="en-US" sz="3600" dirty="0" smtClean="0">
                <a:solidFill>
                  <a:srgbClr val="92D050"/>
                </a:solidFill>
              </a:rPr>
              <a:t>-</a:t>
            </a:r>
            <a:r>
              <a:rPr lang="en-US" sz="3600" dirty="0" smtClean="0">
                <a:solidFill>
                  <a:srgbClr val="FF0000"/>
                </a:solidFill>
              </a:rPr>
              <a:t>CEAP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625600" y="381000"/>
            <a:ext cx="7029450" cy="6102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87546"/>
                </a:solidFill>
              </a:rPr>
              <a:t>  </a:t>
            </a:r>
            <a:endParaRPr lang="en-US" sz="280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533400" y="381000"/>
            <a:ext cx="7029450" cy="6178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F87546"/>
                </a:solidFill>
              </a:rPr>
              <a:t>E. (Etiology):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 </a:t>
            </a:r>
            <a:r>
              <a:rPr lang="en-US" sz="2400" dirty="0">
                <a:solidFill>
                  <a:schemeClr val="bg1"/>
                </a:solidFill>
              </a:rPr>
              <a:t>Congenital.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chemeClr val="bg1"/>
                </a:solidFill>
              </a:rPr>
              <a:t>  Primary (undetermined cause).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chemeClr val="bg1"/>
                </a:solidFill>
              </a:rPr>
              <a:t>  Secondary</a:t>
            </a:r>
            <a:r>
              <a:rPr lang="en-US" sz="2400" dirty="0" smtClean="0">
                <a:solidFill>
                  <a:schemeClr val="bg1"/>
                </a:solidFill>
              </a:rPr>
              <a:t>:</a:t>
            </a:r>
            <a:r>
              <a:rPr lang="en-US" altLang="zh-CN" sz="2400" dirty="0" smtClean="0">
                <a:solidFill>
                  <a:schemeClr val="bg1"/>
                </a:solidFill>
                <a:ea typeface="宋体" pitchFamily="2" charset="-122"/>
              </a:rPr>
              <a:t>- </a:t>
            </a:r>
            <a:r>
              <a:rPr lang="en-US" altLang="zh-CN" sz="2400" dirty="0">
                <a:solidFill>
                  <a:schemeClr val="bg1"/>
                </a:solidFill>
                <a:ea typeface="宋体" pitchFamily="2" charset="-122"/>
              </a:rPr>
              <a:t>Post-thrombotic    - Post-traumatic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F87546"/>
                </a:solidFill>
              </a:rPr>
              <a:t>A. (Anatomic distribution of veins):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 </a:t>
            </a:r>
            <a:r>
              <a:rPr lang="en-US" sz="2400" dirty="0">
                <a:solidFill>
                  <a:schemeClr val="bg1"/>
                </a:solidFill>
              </a:rPr>
              <a:t>Superficial.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chemeClr val="bg1"/>
                </a:solidFill>
              </a:rPr>
              <a:t>  Perforator.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chemeClr val="bg1"/>
                </a:solidFill>
              </a:rPr>
              <a:t>  Deep.</a:t>
            </a:r>
            <a:r>
              <a:rPr lang="en-US" altLang="zh-CN" sz="2400" dirty="0">
                <a:solidFill>
                  <a:schemeClr val="bg1"/>
                </a:solidFill>
                <a:ea typeface="宋体" pitchFamily="2" charset="-122"/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4343400"/>
            <a:ext cx="6324600" cy="185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F87546"/>
                </a:solidFill>
              </a:rPr>
              <a:t>P. (</a:t>
            </a:r>
            <a:r>
              <a:rPr lang="en-US" sz="2800" dirty="0" err="1" smtClean="0">
                <a:solidFill>
                  <a:srgbClr val="F87546"/>
                </a:solidFill>
              </a:rPr>
              <a:t>Pathophysiologicmechanism</a:t>
            </a:r>
            <a:r>
              <a:rPr lang="en-US" sz="2800" dirty="0" smtClean="0">
                <a:solidFill>
                  <a:srgbClr val="F87546"/>
                </a:solidFill>
              </a:rPr>
              <a:t>):</a:t>
            </a:r>
            <a:r>
              <a:rPr lang="en-US" sz="2800" dirty="0" smtClean="0"/>
              <a:t> 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  Reflux.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  Obstruction.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  Reflux and obstruction.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b="1" smtClean="0"/>
              <a:t>Leg Vein Anatomy</a:t>
            </a:r>
            <a:endParaRPr lang="en-US" b="1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3810000" cy="4114800"/>
          </a:xfrm>
        </p:spPr>
        <p:txBody>
          <a:bodyPr/>
          <a:lstStyle/>
          <a:p>
            <a:r>
              <a:rPr lang="en-US" sz="2800" dirty="0" smtClean="0"/>
              <a:t>The venous system is comprised of:</a:t>
            </a:r>
          </a:p>
          <a:p>
            <a:pPr lvl="1"/>
            <a:r>
              <a:rPr lang="en-US" sz="2400" dirty="0" smtClean="0"/>
              <a:t>Deep veins </a:t>
            </a:r>
          </a:p>
          <a:p>
            <a:pPr lvl="1"/>
            <a:r>
              <a:rPr lang="en-US" sz="2400" dirty="0" smtClean="0"/>
              <a:t>Superficial veins</a:t>
            </a:r>
          </a:p>
          <a:p>
            <a:pPr lvl="1"/>
            <a:r>
              <a:rPr lang="en-US" sz="2400" dirty="0" smtClean="0"/>
              <a:t>Perforator veins</a:t>
            </a:r>
          </a:p>
          <a:p>
            <a:pPr lvl="1">
              <a:buFontTx/>
              <a:buNone/>
            </a:pPr>
            <a:endParaRPr lang="en-US" sz="2400" dirty="0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781800" y="19812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pic>
        <p:nvPicPr>
          <p:cNvPr id="31749" name="Picture 5" descr="9"/>
          <p:cNvPicPr>
            <a:picLocks noChangeAspect="1" noChangeArrowheads="1"/>
          </p:cNvPicPr>
          <p:nvPr/>
        </p:nvPicPr>
        <p:blipFill>
          <a:blip r:embed="rId3"/>
          <a:srcRect l="10001" r="8182" b="1785"/>
          <a:stretch>
            <a:fillRect/>
          </a:stretch>
        </p:blipFill>
        <p:spPr bwMode="auto">
          <a:xfrm>
            <a:off x="6858000" y="1752600"/>
            <a:ext cx="2286000" cy="4191000"/>
          </a:xfrm>
          <a:prstGeom prst="rect">
            <a:avLst/>
          </a:prstGeom>
          <a:noFill/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4800600" y="19050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pic>
        <p:nvPicPr>
          <p:cNvPr id="31751" name="Picture 7" descr="9"/>
          <p:cNvPicPr>
            <a:picLocks noChangeAspect="1" noChangeArrowheads="1"/>
          </p:cNvPicPr>
          <p:nvPr/>
        </p:nvPicPr>
        <p:blipFill>
          <a:blip r:embed="rId4"/>
          <a:srcRect t="2289" b="2718"/>
          <a:stretch>
            <a:fillRect/>
          </a:stretch>
        </p:blipFill>
        <p:spPr bwMode="auto">
          <a:xfrm>
            <a:off x="4038600" y="1752600"/>
            <a:ext cx="2755900" cy="4191000"/>
          </a:xfrm>
          <a:prstGeom prst="rect">
            <a:avLst/>
          </a:prstGeom>
          <a:noFill/>
        </p:spPr>
      </p:pic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7848600" y="6477000"/>
            <a:ext cx="1143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/>
              <a:t>VN20-03-B 10/04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Investigations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Venous </a:t>
            </a:r>
            <a:r>
              <a:rPr lang="en-US" sz="2400" dirty="0" err="1" smtClean="0"/>
              <a:t>doppler</a:t>
            </a:r>
            <a:endParaRPr lang="en-US" sz="2400" dirty="0" smtClean="0"/>
          </a:p>
          <a:p>
            <a:r>
              <a:rPr lang="en-US" sz="2400" dirty="0" smtClean="0"/>
              <a:t>Duplex scan</a:t>
            </a:r>
          </a:p>
          <a:p>
            <a:r>
              <a:rPr lang="en-US" sz="2400" dirty="0" err="1" smtClean="0"/>
              <a:t>Venography</a:t>
            </a:r>
            <a:r>
              <a:rPr lang="en-US" sz="2400" dirty="0" smtClean="0"/>
              <a:t>/</a:t>
            </a:r>
            <a:r>
              <a:rPr lang="en-US" sz="2400" dirty="0" err="1" smtClean="0"/>
              <a:t>phlebography</a:t>
            </a:r>
            <a:endParaRPr lang="en-US" sz="2400" dirty="0" smtClean="0"/>
          </a:p>
          <a:p>
            <a:r>
              <a:rPr lang="en-US" sz="2400" dirty="0" err="1" smtClean="0"/>
              <a:t>Plethysmography</a:t>
            </a:r>
            <a:endParaRPr lang="en-US" sz="2400" dirty="0" smtClean="0"/>
          </a:p>
          <a:p>
            <a:r>
              <a:rPr lang="en-US" sz="2400" dirty="0" smtClean="0"/>
              <a:t>AVP-ambulatory venous pressure</a:t>
            </a:r>
          </a:p>
          <a:p>
            <a:r>
              <a:rPr lang="en-US" sz="2400" dirty="0" err="1" smtClean="0"/>
              <a:t>Varicography</a:t>
            </a:r>
            <a:endParaRPr lang="en-US" sz="2400" dirty="0" smtClean="0"/>
          </a:p>
          <a:p>
            <a:r>
              <a:rPr lang="en-US" sz="2400" dirty="0" smtClean="0"/>
              <a:t>Arm foot venous pressure</a:t>
            </a:r>
          </a:p>
          <a:p>
            <a:r>
              <a:rPr lang="en-US" sz="2400" dirty="0" smtClean="0"/>
              <a:t>Routine investigations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Management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9601200" cy="4800600"/>
          </a:xfrm>
        </p:spPr>
        <p:txBody>
          <a:bodyPr/>
          <a:lstStyle/>
          <a:p>
            <a:r>
              <a:rPr lang="en-US" dirty="0" smtClean="0"/>
              <a:t>Conservative treatment</a:t>
            </a: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                        Elevation of limb   </a:t>
            </a:r>
          </a:p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                        Support hosiery-elastic crepe bandage</a:t>
            </a:r>
            <a:r>
              <a:rPr lang="en-US" sz="2000" dirty="0" smtClean="0"/>
              <a:t> /</a:t>
            </a:r>
            <a:r>
              <a:rPr lang="en-US" sz="2000" dirty="0" err="1" smtClean="0">
                <a:solidFill>
                  <a:srgbClr val="FFFF00"/>
                </a:solidFill>
              </a:rPr>
              <a:t>unna</a:t>
            </a:r>
            <a:r>
              <a:rPr lang="en-US" sz="2000" dirty="0" smtClean="0">
                <a:solidFill>
                  <a:srgbClr val="FFFF00"/>
                </a:solidFill>
              </a:rPr>
              <a:t> boots</a:t>
            </a:r>
          </a:p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                        drugs-</a:t>
            </a:r>
            <a:r>
              <a:rPr lang="en-US" sz="2000" dirty="0" err="1" smtClean="0">
                <a:solidFill>
                  <a:srgbClr val="FFFF00"/>
                </a:solidFill>
              </a:rPr>
              <a:t>dioxmin,toxerutin</a:t>
            </a:r>
            <a:endParaRPr lang="en-US" sz="20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3600" dirty="0" smtClean="0"/>
              <a:t>I</a:t>
            </a:r>
            <a:r>
              <a:rPr lang="en-US" dirty="0" smtClean="0"/>
              <a:t>njection-</a:t>
            </a:r>
            <a:r>
              <a:rPr lang="en-US" dirty="0" err="1" smtClean="0"/>
              <a:t>sclerotherapy</a:t>
            </a:r>
            <a:r>
              <a:rPr lang="en-US" sz="3600" dirty="0" smtClean="0">
                <a:solidFill>
                  <a:srgbClr val="FFFF00"/>
                </a:solidFill>
              </a:rPr>
              <a:t>(</a:t>
            </a:r>
            <a:r>
              <a:rPr lang="en-US" sz="2400" dirty="0" smtClean="0">
                <a:solidFill>
                  <a:srgbClr val="FFFF00"/>
                </a:solidFill>
              </a:rPr>
              <a:t>FEGAN’S TECHNIQUE)</a:t>
            </a:r>
            <a:endParaRPr lang="en-US" sz="2400" dirty="0" smtClean="0"/>
          </a:p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                         Injecting </a:t>
            </a:r>
            <a:r>
              <a:rPr lang="en-US" sz="2000" dirty="0" err="1" smtClean="0">
                <a:solidFill>
                  <a:srgbClr val="FFFF00"/>
                </a:solidFill>
              </a:rPr>
              <a:t>sclerosants</a:t>
            </a:r>
            <a:r>
              <a:rPr lang="en-US" sz="2000" dirty="0" smtClean="0">
                <a:solidFill>
                  <a:srgbClr val="FFFF00"/>
                </a:solidFill>
              </a:rPr>
              <a:t> into vein –sodium </a:t>
            </a:r>
            <a:r>
              <a:rPr lang="en-US" sz="2000" dirty="0" err="1" smtClean="0">
                <a:solidFill>
                  <a:srgbClr val="FFFF00"/>
                </a:solidFill>
              </a:rPr>
              <a:t>tetradecyl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sulphate</a:t>
            </a:r>
            <a:endParaRPr lang="en-US" sz="20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                         destruction of lipid membranes of endothelial cells</a:t>
            </a:r>
          </a:p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                         shedding of endothelial cells</a:t>
            </a:r>
          </a:p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                         </a:t>
            </a:r>
            <a:r>
              <a:rPr lang="en-US" sz="2000" dirty="0" err="1" smtClean="0">
                <a:solidFill>
                  <a:srgbClr val="FFFF00"/>
                </a:solidFill>
              </a:rPr>
              <a:t>thrombosis,fibrosis,obliteration</a:t>
            </a:r>
            <a:r>
              <a:rPr lang="en-US" sz="2000" dirty="0" smtClean="0">
                <a:solidFill>
                  <a:srgbClr val="FFFF00"/>
                </a:solidFill>
              </a:rPr>
              <a:t> of veins</a:t>
            </a:r>
          </a:p>
          <a:p>
            <a:pPr algn="ctr">
              <a:buNone/>
            </a:pPr>
            <a:r>
              <a:rPr lang="en-US" sz="2000" dirty="0" smtClean="0"/>
              <a:t>                                 </a:t>
            </a: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505200"/>
            <a:ext cx="2971800" cy="21621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scler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7620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NALSclerotherapyL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533400"/>
            <a:ext cx="8534400" cy="6019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-1143000"/>
            <a:ext cx="5562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5867400"/>
          </a:xfrm>
        </p:spPr>
        <p:txBody>
          <a:bodyPr/>
          <a:lstStyle/>
          <a:p>
            <a:pPr marL="514350" indent="-514350"/>
            <a:r>
              <a:rPr lang="en-US" dirty="0" smtClean="0"/>
              <a:t>Surgical treatment-</a:t>
            </a:r>
            <a:r>
              <a:rPr lang="en-GB" dirty="0" smtClean="0"/>
              <a:t> </a:t>
            </a:r>
            <a:r>
              <a:rPr lang="en-GB" dirty="0" err="1" smtClean="0"/>
              <a:t>Trendelenburg</a:t>
            </a:r>
            <a:r>
              <a:rPr lang="en-GB" dirty="0" smtClean="0"/>
              <a:t> procedure </a:t>
            </a:r>
            <a:br>
              <a:rPr lang="en-GB" dirty="0" smtClean="0"/>
            </a:br>
            <a:r>
              <a:rPr lang="en-GB" dirty="0" smtClean="0"/>
              <a:t>(High tie and strip)</a:t>
            </a:r>
          </a:p>
          <a:p>
            <a:pPr marL="514350" indent="-514350"/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>
                <a:solidFill>
                  <a:srgbClr val="FFFF00"/>
                </a:solidFill>
              </a:rPr>
              <a:t>High </a:t>
            </a:r>
            <a:r>
              <a:rPr lang="en-GB" sz="2800" dirty="0" err="1" smtClean="0">
                <a:solidFill>
                  <a:srgbClr val="FFFF00"/>
                </a:solidFill>
              </a:rPr>
              <a:t>saphenous</a:t>
            </a:r>
            <a:r>
              <a:rPr lang="en-GB" sz="2800" dirty="0" smtClean="0">
                <a:solidFill>
                  <a:srgbClr val="FFFF00"/>
                </a:solidFill>
              </a:rPr>
              <a:t> ligation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>
                <a:solidFill>
                  <a:srgbClr val="FFFF00"/>
                </a:solidFill>
              </a:rPr>
              <a:t>Long </a:t>
            </a:r>
            <a:r>
              <a:rPr lang="en-GB" sz="2800" dirty="0" err="1" smtClean="0">
                <a:solidFill>
                  <a:srgbClr val="FFFF00"/>
                </a:solidFill>
              </a:rPr>
              <a:t>saphenous</a:t>
            </a:r>
            <a:r>
              <a:rPr lang="en-GB" sz="2800" dirty="0" smtClean="0">
                <a:solidFill>
                  <a:srgbClr val="FFFF00"/>
                </a:solidFill>
              </a:rPr>
              <a:t> strip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>
                <a:solidFill>
                  <a:srgbClr val="FFFF00"/>
                </a:solidFill>
              </a:rPr>
              <a:t>Avulsion of varicosities-multiple ligation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5486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9699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pic>
        <p:nvPicPr>
          <p:cNvPr id="29700" name="Picture 2" descr="D:\Documents and Settings\bubsy\Desktop\varicose_veins\varicoseveinspicture\VV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581400"/>
            <a:ext cx="461486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3" descr="D:\Documents and Settings\bubsy\Desktop\varicose_veins\varicoseveinspicture\SPJfi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57200"/>
            <a:ext cx="4903788" cy="367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6786563" y="6519863"/>
            <a:ext cx="2357437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latin typeface="+mn-lt"/>
              </a:rPr>
              <a:t>Images: Mr </a:t>
            </a:r>
            <a:r>
              <a:rPr lang="en-GB" sz="1600" dirty="0" err="1">
                <a:latin typeface="+mn-lt"/>
              </a:rPr>
              <a:t>Neeraj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Bhasin</a:t>
            </a:r>
            <a:endParaRPr lang="el-GR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609600"/>
            <a:ext cx="7924800" cy="5638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" y="381000"/>
            <a:ext cx="6629400" cy="610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4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769" y="1066800"/>
            <a:ext cx="6997831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Superficial veins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i="1" u="sng" dirty="0" smtClean="0">
                <a:solidFill>
                  <a:srgbClr val="FF0000"/>
                </a:solidFill>
              </a:rPr>
              <a:t>Great saphenous </a:t>
            </a:r>
            <a:r>
              <a:rPr lang="en-US" sz="3600" b="1" i="1" u="sng" dirty="0" smtClean="0">
                <a:solidFill>
                  <a:srgbClr val="FF0000"/>
                </a:solidFill>
              </a:rPr>
              <a:t>vein</a:t>
            </a:r>
            <a:endParaRPr lang="en-US" sz="3600" b="1" i="1" u="sng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3600" b="1" i="1" u="sng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400" dirty="0" smtClean="0"/>
              <a:t>Begins from medial marginal vein on the dorsum of foot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dirty="0" smtClean="0"/>
              <a:t>Ascends in front of </a:t>
            </a:r>
            <a:r>
              <a:rPr lang="en-US" sz="2400" dirty="0" err="1" smtClean="0"/>
              <a:t>tibial</a:t>
            </a:r>
            <a:r>
              <a:rPr lang="en-US" sz="2400" dirty="0" smtClean="0"/>
              <a:t> </a:t>
            </a:r>
            <a:r>
              <a:rPr lang="en-US" sz="2400" dirty="0" err="1" smtClean="0"/>
              <a:t>malleolus</a:t>
            </a:r>
            <a:endParaRPr lang="en-US" sz="2400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2400" dirty="0" smtClean="0"/>
              <a:t>In the medial aspect of leg</a:t>
            </a:r>
            <a:r>
              <a:rPr lang="en-US" sz="1800" dirty="0" smtClean="0"/>
              <a:t>(related to???)    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dirty="0" smtClean="0"/>
              <a:t>behind medial </a:t>
            </a:r>
            <a:r>
              <a:rPr lang="en-US" sz="2400" dirty="0" err="1" smtClean="0"/>
              <a:t>condyles</a:t>
            </a:r>
            <a:r>
              <a:rPr lang="en-US" sz="2400" dirty="0" smtClean="0"/>
              <a:t> of tibia and femur</a:t>
            </a:r>
          </a:p>
          <a:p>
            <a:pPr algn="just">
              <a:buNone/>
            </a:pPr>
            <a:r>
              <a:rPr lang="en-US" sz="2400" dirty="0" smtClean="0"/>
              <a:t>   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posteromedial</a:t>
            </a:r>
            <a:r>
              <a:rPr lang="en-US" sz="2000" dirty="0" smtClean="0">
                <a:solidFill>
                  <a:srgbClr val="FFFF00"/>
                </a:solidFill>
              </a:rPr>
              <a:t> surface of the knee</a:t>
            </a:r>
            <a:endParaRPr lang="en-US" sz="2400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2400" dirty="0" smtClean="0"/>
              <a:t>In </a:t>
            </a:r>
            <a:r>
              <a:rPr lang="en-US" sz="2400" dirty="0" err="1" smtClean="0"/>
              <a:t>anteromedial</a:t>
            </a:r>
            <a:r>
              <a:rPr lang="en-US" sz="2400" dirty="0" smtClean="0"/>
              <a:t> aspect of thigh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dirty="0" smtClean="0"/>
              <a:t>Terminates into femoral vein at </a:t>
            </a:r>
            <a:r>
              <a:rPr lang="en-US" sz="2400" dirty="0" err="1" smtClean="0">
                <a:solidFill>
                  <a:srgbClr val="14ECB9"/>
                </a:solidFill>
              </a:rPr>
              <a:t>fossa</a:t>
            </a:r>
            <a:r>
              <a:rPr lang="en-US" sz="2400" dirty="0" smtClean="0">
                <a:solidFill>
                  <a:srgbClr val="14ECB9"/>
                </a:solidFill>
              </a:rPr>
              <a:t> </a:t>
            </a:r>
            <a:r>
              <a:rPr lang="en-US" sz="2400" dirty="0" err="1" smtClean="0">
                <a:solidFill>
                  <a:srgbClr val="14ECB9"/>
                </a:solidFill>
              </a:rPr>
              <a:t>ovalis</a:t>
            </a:r>
            <a:endParaRPr lang="en-US" sz="2400" dirty="0" smtClean="0">
              <a:solidFill>
                <a:srgbClr val="14ECB9"/>
              </a:solidFill>
            </a:endParaRPr>
          </a:p>
          <a:p>
            <a:pPr algn="just">
              <a:buNone/>
            </a:pPr>
            <a:r>
              <a:rPr lang="en-US" sz="2000" dirty="0" smtClean="0">
                <a:solidFill>
                  <a:srgbClr val="14ECB9"/>
                </a:solidFill>
              </a:rPr>
              <a:t>     </a:t>
            </a:r>
            <a:r>
              <a:rPr lang="en-US" sz="2000" dirty="0" smtClean="0">
                <a:solidFill>
                  <a:srgbClr val="FFFF00"/>
                </a:solidFill>
              </a:rPr>
              <a:t>2.5cm below and lateral to pubic tubercle</a:t>
            </a:r>
            <a:endParaRPr lang="en-US" sz="2000" dirty="0" smtClean="0">
              <a:solidFill>
                <a:srgbClr val="14ECB9"/>
              </a:solidFill>
            </a:endParaRPr>
          </a:p>
        </p:txBody>
      </p:sp>
      <p:pic>
        <p:nvPicPr>
          <p:cNvPr id="5" name="Picture 4" descr="GREAT SAPHENOU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0"/>
            <a:ext cx="2133600" cy="68580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Clr>
                <a:schemeClr val="bg2"/>
              </a:buClr>
              <a:buSzPct val="85000"/>
              <a:buFont typeface="Wingdings" pitchFamily="2" charset="2"/>
              <a:buChar char="v"/>
            </a:pPr>
            <a:r>
              <a:rPr lang="en-US" sz="2800" b="1" i="1"/>
              <a:t>Endovascular occlusion of Saphenous veins using VNUS ClosureTM Catheter</a:t>
            </a:r>
            <a:br>
              <a:rPr lang="en-US" sz="2800" b="1" i="1"/>
            </a:br>
            <a:endParaRPr lang="en-US" sz="2800" b="1" i="1"/>
          </a:p>
        </p:txBody>
      </p:sp>
      <p:pic>
        <p:nvPicPr>
          <p:cNvPr id="176132" name="Picture 4" descr="slide0014_imag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077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4" name="WordArt 6"/>
          <p:cNvSpPr>
            <a:spLocks noChangeArrowheads="1" noChangeShapeType="1" noTextEdit="1"/>
          </p:cNvSpPr>
          <p:nvPr/>
        </p:nvSpPr>
        <p:spPr bwMode="auto">
          <a:xfrm>
            <a:off x="990600" y="6248400"/>
            <a:ext cx="7162800" cy="422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N" sz="3600" kern="10" spc="72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107763" dir="18900000" algn="ctr" rotWithShape="0">
                    <a:srgbClr val="4D4D4D">
                      <a:alpha val="50000"/>
                    </a:srgbClr>
                  </a:outerShdw>
                </a:effectLst>
                <a:latin typeface="Arial Black"/>
              </a:rPr>
              <a:t>A Minimally Invasive Alternative to Vein Stripping Surgery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B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pictures\haritha\thank-you3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1"/>
            <a:ext cx="7086600" cy="640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6553200" cy="4495800"/>
          </a:xfrm>
        </p:spPr>
        <p:txBody>
          <a:bodyPr/>
          <a:lstStyle/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        </a:t>
            </a:r>
            <a:endParaRPr lang="en-US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304800"/>
            <a:ext cx="9144000" cy="5977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kern="0" dirty="0" smtClean="0">
                <a:solidFill>
                  <a:srgbClr val="FFFF00"/>
                </a:solidFill>
              </a:rPr>
              <a:t>TRIBUTARIES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3200" kern="0" dirty="0" smtClean="0">
              <a:solidFill>
                <a:srgbClr val="FFFF00"/>
              </a:solidFill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kern="0" dirty="0" smtClean="0">
                <a:solidFill>
                  <a:schemeClr val="bg1">
                    <a:lumMod val="95000"/>
                  </a:schemeClr>
                </a:solidFill>
              </a:rPr>
              <a:t>Ankle-medial marginal vein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en-US" sz="2000" kern="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kern="0" dirty="0" smtClean="0">
                <a:solidFill>
                  <a:schemeClr val="bg1">
                    <a:lumMod val="95000"/>
                  </a:schemeClr>
                </a:solidFill>
              </a:rPr>
              <a:t>Leg-</a:t>
            </a:r>
            <a:r>
              <a:rPr lang="en-US" sz="2000" kern="0" dirty="0" err="1" smtClean="0">
                <a:solidFill>
                  <a:schemeClr val="bg1">
                    <a:lumMod val="95000"/>
                  </a:schemeClr>
                </a:solidFill>
              </a:rPr>
              <a:t>anastomose</a:t>
            </a:r>
            <a:r>
              <a:rPr lang="en-US" sz="2000" kern="0" dirty="0" smtClean="0">
                <a:solidFill>
                  <a:schemeClr val="bg1">
                    <a:lumMod val="95000"/>
                  </a:schemeClr>
                </a:solidFill>
              </a:rPr>
              <a:t> with SSV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kern="0" dirty="0" smtClean="0">
                <a:solidFill>
                  <a:schemeClr val="bg1">
                    <a:lumMod val="95000"/>
                  </a:schemeClr>
                </a:solidFill>
              </a:rPr>
              <a:t>           communication-ant.&amp; </a:t>
            </a:r>
            <a:r>
              <a:rPr lang="en-US" sz="2000" kern="0" dirty="0" err="1" smtClean="0">
                <a:solidFill>
                  <a:schemeClr val="bg1">
                    <a:lumMod val="95000"/>
                  </a:schemeClr>
                </a:solidFill>
              </a:rPr>
              <a:t>post.tibial</a:t>
            </a:r>
            <a:r>
              <a:rPr lang="en-US" sz="2000" kern="0" dirty="0" smtClean="0">
                <a:solidFill>
                  <a:schemeClr val="bg1">
                    <a:lumMod val="95000"/>
                  </a:schemeClr>
                </a:solidFill>
              </a:rPr>
              <a:t> veins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kern="0" dirty="0" smtClean="0">
                <a:solidFill>
                  <a:schemeClr val="bg1">
                    <a:lumMod val="95000"/>
                  </a:schemeClr>
                </a:solidFill>
              </a:rPr>
              <a:t>           receives post. &amp; </a:t>
            </a:r>
            <a:r>
              <a:rPr lang="en-US" sz="2000" kern="0" dirty="0" err="1" smtClean="0">
                <a:solidFill>
                  <a:schemeClr val="bg1">
                    <a:lumMod val="95000"/>
                  </a:schemeClr>
                </a:solidFill>
              </a:rPr>
              <a:t>ant.arch</a:t>
            </a:r>
            <a:r>
              <a:rPr lang="en-US" sz="2000" kern="0" dirty="0" smtClean="0">
                <a:solidFill>
                  <a:schemeClr val="bg1">
                    <a:lumMod val="95000"/>
                  </a:schemeClr>
                </a:solidFill>
              </a:rPr>
              <a:t> veins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endParaRPr lang="en-US" sz="2000" kern="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kern="0" dirty="0" smtClean="0">
                <a:solidFill>
                  <a:schemeClr val="bg1">
                    <a:lumMod val="95000"/>
                  </a:schemeClr>
                </a:solidFill>
              </a:rPr>
              <a:t>Thigh-communicate with femoral vein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kern="0" dirty="0" smtClean="0">
                <a:solidFill>
                  <a:schemeClr val="bg1">
                    <a:lumMod val="95000"/>
                  </a:schemeClr>
                </a:solidFill>
              </a:rPr>
              <a:t>              receives accessory </a:t>
            </a:r>
            <a:r>
              <a:rPr lang="en-US" sz="2000" kern="0" dirty="0" err="1" smtClean="0">
                <a:solidFill>
                  <a:schemeClr val="bg1">
                    <a:lumMod val="95000"/>
                  </a:schemeClr>
                </a:solidFill>
              </a:rPr>
              <a:t>saphenous</a:t>
            </a:r>
            <a:r>
              <a:rPr lang="en-US" sz="2000" kern="0" dirty="0" smtClean="0">
                <a:solidFill>
                  <a:schemeClr val="bg1">
                    <a:lumMod val="95000"/>
                  </a:schemeClr>
                </a:solidFill>
              </a:rPr>
              <a:t> vein and other </a:t>
            </a:r>
            <a:r>
              <a:rPr lang="en-US" sz="2000" kern="0" dirty="0" err="1" smtClean="0">
                <a:solidFill>
                  <a:schemeClr val="bg1">
                    <a:lumMod val="95000"/>
                  </a:schemeClr>
                </a:solidFill>
              </a:rPr>
              <a:t>cutaneous</a:t>
            </a:r>
            <a:r>
              <a:rPr lang="en-US" sz="2000" kern="0" dirty="0" smtClean="0">
                <a:solidFill>
                  <a:schemeClr val="bg1">
                    <a:lumMod val="95000"/>
                  </a:schemeClr>
                </a:solidFill>
              </a:rPr>
              <a:t> veins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endParaRPr lang="en-US" sz="2000" kern="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kern="0" dirty="0" err="1" smtClean="0">
                <a:solidFill>
                  <a:schemeClr val="bg1">
                    <a:lumMod val="95000"/>
                  </a:schemeClr>
                </a:solidFill>
              </a:rPr>
              <a:t>Fossa</a:t>
            </a:r>
            <a:r>
              <a:rPr lang="en-US" sz="2000" kern="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kern="0" dirty="0" err="1" smtClean="0">
                <a:solidFill>
                  <a:schemeClr val="bg1">
                    <a:lumMod val="95000"/>
                  </a:schemeClr>
                </a:solidFill>
              </a:rPr>
              <a:t>ovalis</a:t>
            </a:r>
            <a:r>
              <a:rPr lang="en-US" sz="2000" kern="0" dirty="0" smtClean="0">
                <a:solidFill>
                  <a:schemeClr val="bg1">
                    <a:lumMod val="95000"/>
                  </a:schemeClr>
                </a:solidFill>
              </a:rPr>
              <a:t>-superficial </a:t>
            </a:r>
            <a:r>
              <a:rPr lang="en-US" sz="2000" kern="0" dirty="0" err="1" smtClean="0">
                <a:solidFill>
                  <a:schemeClr val="bg1">
                    <a:lumMod val="95000"/>
                  </a:schemeClr>
                </a:solidFill>
              </a:rPr>
              <a:t>epigastric</a:t>
            </a:r>
            <a:r>
              <a:rPr lang="en-US" sz="2000" kern="0" dirty="0" smtClean="0">
                <a:solidFill>
                  <a:schemeClr val="bg1">
                    <a:lumMod val="95000"/>
                  </a:schemeClr>
                </a:solidFill>
              </a:rPr>
              <a:t> vein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kern="0" dirty="0" smtClean="0">
                <a:solidFill>
                  <a:schemeClr val="bg1">
                    <a:lumMod val="95000"/>
                  </a:schemeClr>
                </a:solidFill>
              </a:rPr>
              <a:t>                       superficial iliac circumflex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kern="0" dirty="0" smtClean="0">
                <a:solidFill>
                  <a:schemeClr val="bg1">
                    <a:lumMod val="95000"/>
                  </a:schemeClr>
                </a:solidFill>
              </a:rPr>
              <a:t>                       superficial external </a:t>
            </a:r>
            <a:r>
              <a:rPr lang="en-US" sz="2000" kern="0" dirty="0" err="1" smtClean="0">
                <a:solidFill>
                  <a:schemeClr val="bg1">
                    <a:lumMod val="95000"/>
                  </a:schemeClr>
                </a:solidFill>
              </a:rPr>
              <a:t>pudental</a:t>
            </a:r>
            <a:r>
              <a:rPr lang="en-US" sz="2000" kern="0" dirty="0" smtClean="0">
                <a:solidFill>
                  <a:schemeClr val="bg1">
                    <a:lumMod val="95000"/>
                  </a:schemeClr>
                </a:solidFill>
              </a:rPr>
              <a:t> vein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kern="0" dirty="0" smtClean="0">
                <a:solidFill>
                  <a:schemeClr val="bg1">
                    <a:lumMod val="95000"/>
                  </a:schemeClr>
                </a:solidFill>
              </a:rPr>
              <a:t>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7010400" cy="6324600"/>
          </a:xfrm>
        </p:spPr>
        <p:txBody>
          <a:bodyPr/>
          <a:lstStyle/>
          <a:p>
            <a:r>
              <a:rPr lang="en-US" b="1" i="1" u="sng" dirty="0" smtClean="0">
                <a:solidFill>
                  <a:srgbClr val="FF0000"/>
                </a:solidFill>
              </a:rPr>
              <a:t>Short </a:t>
            </a:r>
            <a:r>
              <a:rPr lang="en-US" b="1" i="1" u="sng" dirty="0" err="1" smtClean="0">
                <a:solidFill>
                  <a:srgbClr val="FF0000"/>
                </a:solidFill>
              </a:rPr>
              <a:t>saphenous</a:t>
            </a:r>
            <a:r>
              <a:rPr lang="en-US" b="1" i="1" u="sng" dirty="0" smtClean="0">
                <a:solidFill>
                  <a:srgbClr val="FF0000"/>
                </a:solidFill>
              </a:rPr>
              <a:t> vein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Begins from the lateral marginal vein behind lateral </a:t>
            </a:r>
            <a:r>
              <a:rPr lang="en-US" sz="2400" dirty="0" err="1" smtClean="0"/>
              <a:t>malleolous</a:t>
            </a:r>
            <a:endParaRPr lang="en-US" sz="2400" dirty="0" smtClean="0"/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Lateral margin of </a:t>
            </a:r>
            <a:r>
              <a:rPr lang="en-US" sz="2400" dirty="0" err="1" smtClean="0"/>
              <a:t>tendocalcaneous</a:t>
            </a:r>
            <a:endParaRPr lang="en-US" sz="2400" dirty="0" smtClean="0"/>
          </a:p>
          <a:p>
            <a:pPr>
              <a:buFont typeface="Wingdings" pitchFamily="2" charset="2"/>
              <a:buChar char="ü"/>
            </a:pPr>
            <a:r>
              <a:rPr lang="en-US" sz="2400" dirty="0" err="1" smtClean="0"/>
              <a:t>Posterolateral</a:t>
            </a:r>
            <a:r>
              <a:rPr lang="en-US" sz="2400" dirty="0" smtClean="0"/>
              <a:t> aspect of calf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Perforates the deep fascia of </a:t>
            </a:r>
            <a:r>
              <a:rPr lang="en-US" sz="2400" dirty="0" err="1" smtClean="0"/>
              <a:t>poppliteal</a:t>
            </a:r>
            <a:r>
              <a:rPr lang="en-US" sz="2400" dirty="0" smtClean="0"/>
              <a:t> </a:t>
            </a:r>
            <a:r>
              <a:rPr lang="en-US" sz="2400" dirty="0" err="1" smtClean="0"/>
              <a:t>fossa</a:t>
            </a:r>
            <a:r>
              <a:rPr lang="en-US" sz="2400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Empties into </a:t>
            </a:r>
            <a:r>
              <a:rPr lang="en-US" sz="2400" dirty="0" err="1" smtClean="0"/>
              <a:t>popliteal</a:t>
            </a:r>
            <a:r>
              <a:rPr lang="en-US" sz="2400" dirty="0" smtClean="0"/>
              <a:t> vein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Tributaries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Superficial circumflex </a:t>
            </a:r>
            <a:r>
              <a:rPr lang="en-US" sz="2000" dirty="0" err="1" smtClean="0"/>
              <a:t>vein,superficial</a:t>
            </a:r>
            <a:r>
              <a:rPr lang="en-US" sz="2000" dirty="0" smtClean="0"/>
              <a:t> inferior </a:t>
            </a:r>
            <a:r>
              <a:rPr lang="en-US" sz="2000" dirty="0" err="1" smtClean="0"/>
              <a:t>epigastric,ant.vein</a:t>
            </a:r>
            <a:r>
              <a:rPr lang="en-US" sz="2000" dirty="0" smtClean="0"/>
              <a:t> of </a:t>
            </a:r>
            <a:r>
              <a:rPr lang="en-US" sz="2000" dirty="0" err="1" smtClean="0"/>
              <a:t>leg,post.arch</a:t>
            </a:r>
            <a:r>
              <a:rPr lang="en-US" sz="2000" dirty="0" smtClean="0"/>
              <a:t> vein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Long </a:t>
            </a:r>
            <a:r>
              <a:rPr lang="en-US" sz="2000" dirty="0" err="1" smtClean="0"/>
              <a:t>intersaphenous</a:t>
            </a:r>
            <a:r>
              <a:rPr lang="en-US" sz="2000" dirty="0" smtClean="0"/>
              <a:t> communicating vein(</a:t>
            </a:r>
            <a:r>
              <a:rPr lang="en-US" sz="2000" dirty="0" err="1" smtClean="0">
                <a:solidFill>
                  <a:srgbClr val="14ECB9"/>
                </a:solidFill>
              </a:rPr>
              <a:t>comm.vein</a:t>
            </a:r>
            <a:r>
              <a:rPr lang="en-US" sz="2000" dirty="0" smtClean="0">
                <a:solidFill>
                  <a:srgbClr val="14ECB9"/>
                </a:solidFill>
              </a:rPr>
              <a:t> of </a:t>
            </a:r>
            <a:r>
              <a:rPr lang="en-US" sz="2000" dirty="0" err="1" smtClean="0">
                <a:solidFill>
                  <a:srgbClr val="14ECB9"/>
                </a:solidFill>
              </a:rPr>
              <a:t>Giacomini</a:t>
            </a:r>
            <a:r>
              <a:rPr lang="en-US" sz="2000" dirty="0" smtClean="0">
                <a:solidFill>
                  <a:srgbClr val="14ECB9"/>
                </a:solidFill>
              </a:rPr>
              <a:t> </a:t>
            </a:r>
            <a:r>
              <a:rPr lang="en-US" sz="2000" dirty="0" err="1" smtClean="0">
                <a:solidFill>
                  <a:srgbClr val="14ECB9"/>
                </a:solidFill>
              </a:rPr>
              <a:t>Cruveilhier</a:t>
            </a:r>
            <a:r>
              <a:rPr lang="en-US" sz="2000" dirty="0" smtClean="0"/>
              <a:t>)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err="1" smtClean="0"/>
              <a:t>Ant.accesory</a:t>
            </a:r>
            <a:r>
              <a:rPr lang="en-US" sz="2000" dirty="0" smtClean="0"/>
              <a:t> great </a:t>
            </a:r>
            <a:r>
              <a:rPr lang="en-US" sz="2000" dirty="0" err="1" smtClean="0"/>
              <a:t>saphenous</a:t>
            </a:r>
            <a:r>
              <a:rPr lang="en-US" sz="2000" dirty="0" smtClean="0"/>
              <a:t> vein</a:t>
            </a:r>
            <a:endParaRPr lang="en-US" sz="2000" dirty="0"/>
          </a:p>
        </p:txBody>
      </p:sp>
      <p:pic>
        <p:nvPicPr>
          <p:cNvPr id="4" name="Picture 3" descr="short scaepheno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0"/>
            <a:ext cx="19812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Deep veins</a:t>
            </a:r>
            <a:endParaRPr lang="en-US" dirty="0"/>
          </a:p>
        </p:txBody>
      </p:sp>
      <p:pic>
        <p:nvPicPr>
          <p:cNvPr id="4" name="Content Placeholder 3" descr="leg-vein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0599" y="0"/>
            <a:ext cx="4343401" cy="6858000"/>
          </a:xfrm>
        </p:spPr>
      </p:pic>
      <p:sp>
        <p:nvSpPr>
          <p:cNvPr id="8" name="TextBox 7"/>
          <p:cNvSpPr txBox="1"/>
          <p:nvPr/>
        </p:nvSpPr>
        <p:spPr>
          <a:xfrm>
            <a:off x="304800" y="3441680"/>
            <a:ext cx="434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14ECB9"/>
                </a:solidFill>
              </a:rPr>
              <a:t> within the deep fascia</a:t>
            </a:r>
          </a:p>
          <a:p>
            <a:pPr>
              <a:buFont typeface="Wingdings" pitchFamily="2" charset="2"/>
              <a:buChar char="ü"/>
            </a:pPr>
            <a:endParaRPr lang="en-US" sz="2400" dirty="0" smtClean="0">
              <a:solidFill>
                <a:srgbClr val="14ECB9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14ECB9"/>
                </a:solidFill>
              </a:rPr>
              <a:t>Blood flow in greater pressure and volume</a:t>
            </a:r>
          </a:p>
          <a:p>
            <a:pPr>
              <a:buFont typeface="Wingdings" pitchFamily="2" charset="2"/>
              <a:buChar char="ü"/>
            </a:pPr>
            <a:endParaRPr lang="en-US" sz="2400" dirty="0" smtClean="0">
              <a:solidFill>
                <a:srgbClr val="14ECB9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14ECB9"/>
                </a:solidFill>
              </a:rPr>
              <a:t>Accounts for 80 -90% venous return</a:t>
            </a:r>
          </a:p>
          <a:p>
            <a:pPr>
              <a:buFont typeface="Wingdings" pitchFamily="2" charset="2"/>
              <a:buChar char="ü"/>
            </a:pPr>
            <a:endParaRPr lang="en-US" sz="2400" dirty="0" smtClean="0">
              <a:solidFill>
                <a:srgbClr val="14ECB9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2400" dirty="0">
              <a:solidFill>
                <a:srgbClr val="14ECB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371600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FF00"/>
                </a:solidFill>
              </a:rPr>
              <a:t>Veins of conduits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FF00"/>
                </a:solidFill>
              </a:rPr>
              <a:t>Pumping veins/peripheral heart</a:t>
            </a:r>
            <a:r>
              <a:rPr lang="en-US" sz="2000" dirty="0" smtClean="0">
                <a:solidFill>
                  <a:schemeClr val="bg1"/>
                </a:solidFill>
              </a:rPr>
              <a:t>-</a:t>
            </a:r>
            <a:r>
              <a:rPr lang="en-US" sz="2000" dirty="0" err="1" smtClean="0">
                <a:solidFill>
                  <a:schemeClr val="bg1"/>
                </a:solidFill>
              </a:rPr>
              <a:t>soleal</a:t>
            </a:r>
            <a:r>
              <a:rPr lang="en-US" sz="2000" dirty="0" smtClean="0">
                <a:solidFill>
                  <a:schemeClr val="bg1"/>
                </a:solidFill>
              </a:rPr>
              <a:t> venous sinus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</a:p>
          <a:p>
            <a:pPr marL="457200" indent="-457200"/>
            <a:r>
              <a:rPr lang="en-US" sz="2000" dirty="0" smtClean="0">
                <a:solidFill>
                  <a:schemeClr val="bg1"/>
                </a:solidFill>
              </a:rPr>
              <a:t>               </a:t>
            </a:r>
            <a:r>
              <a:rPr lang="en-US" sz="2000" dirty="0" err="1" smtClean="0">
                <a:solidFill>
                  <a:schemeClr val="bg1"/>
                </a:solidFill>
              </a:rPr>
              <a:t>gastronemial</a:t>
            </a:r>
            <a:r>
              <a:rPr lang="en-US" sz="2000" dirty="0" smtClean="0">
                <a:solidFill>
                  <a:schemeClr val="bg1"/>
                </a:solidFill>
              </a:rPr>
              <a:t> venous   </a:t>
            </a:r>
          </a:p>
          <a:p>
            <a:pPr marL="457200" indent="-457200"/>
            <a:r>
              <a:rPr lang="en-US" sz="2000" dirty="0" smtClean="0">
                <a:solidFill>
                  <a:schemeClr val="bg1"/>
                </a:solidFill>
              </a:rPr>
              <a:t>               sinus of </a:t>
            </a:r>
            <a:r>
              <a:rPr lang="en-US" sz="2000" dirty="0" err="1" smtClean="0">
                <a:solidFill>
                  <a:schemeClr val="bg1"/>
                </a:solidFill>
              </a:rPr>
              <a:t>Gilot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pic>
        <p:nvPicPr>
          <p:cNvPr id="10" name="Picture 9" descr="deepve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0"/>
            <a:ext cx="43434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uze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Gauze1</Template>
  <TotalTime>694</TotalTime>
  <Words>1390</Words>
  <Application>Microsoft Office PowerPoint</Application>
  <PresentationFormat>On-screen Show (4:3)</PresentationFormat>
  <Paragraphs>418</Paragraphs>
  <Slides>61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Gauze1</vt:lpstr>
      <vt:lpstr>PowerPoint Presentation</vt:lpstr>
      <vt:lpstr>CHRONIC VENOUS INSUFFICIENCY- Varicose veins</vt:lpstr>
      <vt:lpstr>CVI-DEFINITION </vt:lpstr>
      <vt:lpstr>CVI in legs</vt:lpstr>
      <vt:lpstr>Leg Vein Anatomy</vt:lpstr>
      <vt:lpstr>Superficial veins</vt:lpstr>
      <vt:lpstr>PowerPoint Presentation</vt:lpstr>
      <vt:lpstr>PowerPoint Presentation</vt:lpstr>
      <vt:lpstr>Deep veins</vt:lpstr>
      <vt:lpstr>Perforators</vt:lpstr>
      <vt:lpstr>PowerPoint Presentation</vt:lpstr>
      <vt:lpstr>PowerPoint Presentation</vt:lpstr>
      <vt:lpstr>Physiology of venous blood flow</vt:lpstr>
      <vt:lpstr>PowerPoint Presentation</vt:lpstr>
      <vt:lpstr>PowerPoint Presentation</vt:lpstr>
      <vt:lpstr>Pathophysiology of CVI</vt:lpstr>
      <vt:lpstr>PowerPoint Presentation</vt:lpstr>
      <vt:lpstr>PowerPoint Presentation</vt:lpstr>
      <vt:lpstr>PowerPoint Presentation</vt:lpstr>
      <vt:lpstr>Telangectasias</vt:lpstr>
      <vt:lpstr>PowerPoint Presentation</vt:lpstr>
      <vt:lpstr>Reticular veins</vt:lpstr>
      <vt:lpstr>PowerPoint Presentation</vt:lpstr>
      <vt:lpstr>PowerPoint Presentation</vt:lpstr>
      <vt:lpstr>Varicose veins</vt:lpstr>
      <vt:lpstr>Risk factors</vt:lpstr>
      <vt:lpstr>Aetiology</vt:lpstr>
      <vt:lpstr>PowerPoint Presentation</vt:lpstr>
      <vt:lpstr>PowerPoint Presentation</vt:lpstr>
      <vt:lpstr>PowerPoint Presentation</vt:lpstr>
      <vt:lpstr>Signs </vt:lpstr>
      <vt:lpstr>Ankle flare</vt:lpstr>
      <vt:lpstr>Saphena varix</vt:lpstr>
      <vt:lpstr>Champagne bottle sign</vt:lpstr>
      <vt:lpstr>Talipes equinovarus</vt:lpstr>
      <vt:lpstr>Special Tests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Varicose ulcer</vt:lpstr>
      <vt:lpstr>PowerPoint Presentation</vt:lpstr>
      <vt:lpstr>Thrombophlebitis</vt:lpstr>
      <vt:lpstr>PowerPoint Presentation</vt:lpstr>
      <vt:lpstr>PowerPoint Presentation</vt:lpstr>
      <vt:lpstr>PowerPoint Presentation</vt:lpstr>
      <vt:lpstr>Investigations</vt:lpstr>
      <vt:lpstr>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 TO ALL</dc:title>
  <dc:creator>user</dc:creator>
  <cp:lastModifiedBy>user</cp:lastModifiedBy>
  <cp:revision>82</cp:revision>
  <dcterms:created xsi:type="dcterms:W3CDTF">2006-08-16T00:00:00Z</dcterms:created>
  <dcterms:modified xsi:type="dcterms:W3CDTF">2012-03-19T12:11:39Z</dcterms:modified>
</cp:coreProperties>
</file>